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221" autoAdjust="0"/>
  </p:normalViewPr>
  <p:slideViewPr>
    <p:cSldViewPr snapToGrid="0" snapToObjects="1">
      <p:cViewPr varScale="1">
        <p:scale>
          <a:sx n="55" d="100"/>
          <a:sy n="55" d="100"/>
        </p:scale>
        <p:origin x="-18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260E59-6BEF-405E-B8FB-0A7AE7149939}" type="datetimeFigureOut">
              <a:rPr lang="zh-CN" altLang="en-US" smtClean="0"/>
              <a:t>2015/6/9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E0BD2-AAC7-49B5-A7B4-96D3F2DA305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E0BD2-AAC7-49B5-A7B4-96D3F2DA3058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DEABC-D766-4322-8E78-B830FAE35C72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xmlns="" val="277662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31F9E-604E-4343-9F29-EF72E8231CA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25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8E1CE-37F8-4102-8DF9-852A0A51F293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0577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33F43-3E86-47E4-BFBB-2476D384E1C6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970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663BA-01FC-4367-B6F3-ABB2645D55F1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04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19C71-EC74-44AF-B27E-FC7DC3C3A61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7517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CDA29-3CBE-48EA-92AE-A996835462BA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0012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EC054-3869-4501-B163-1BBFDE8DCE04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1664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3D831-56C1-49CF-8EF7-8B9A98402BC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9568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D5615-7F4F-4584-84D5-CC95918C321F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2505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A923-9BEE-48CE-9F28-5B525F399BAD}" type="datetime4">
              <a:rPr lang="en-US" smtClean="0"/>
              <a:pPr/>
              <a:t>June 9,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221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0EFEE-2756-4A20-BF2A-63F0A94F99AC}" type="datetime4">
              <a:rPr lang="en-US" smtClean="0"/>
              <a:pPr/>
              <a:t>June 9,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DF745-7D3F-47F4-83A3-874385CFAA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33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2232278" y="3271059"/>
            <a:ext cx="3194466" cy="287340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i="1" dirty="0">
              <a:solidFill>
                <a:srgbClr val="D1282E"/>
              </a:solidFill>
              <a:latin typeface="Aria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199" y="300198"/>
            <a:ext cx="7856111" cy="1001773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Module Four</a:t>
            </a:r>
            <a:r>
              <a:rPr lang="en-US" altLang="zh-CN" sz="3200" dirty="0" smtClean="0"/>
              <a:t>: </a:t>
            </a:r>
            <a:r>
              <a:rPr lang="zh-CN" altLang="en-US" sz="3200" dirty="0" smtClean="0"/>
              <a:t>模块</a:t>
            </a:r>
            <a:r>
              <a:rPr lang="en-US" altLang="zh-CN" sz="3200" dirty="0" smtClean="0"/>
              <a:t>4</a:t>
            </a:r>
            <a:r>
              <a:rPr lang="zh-CN" altLang="en-US" sz="3200" dirty="0" smtClean="0"/>
              <a:t>：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en-US" altLang="zh-CN" sz="3200" dirty="0" smtClean="0"/>
              <a:t>Helping Students Develop </a:t>
            </a:r>
            <a:r>
              <a:rPr lang="en-US" altLang="zh-CN" sz="3200" dirty="0" err="1" smtClean="0"/>
              <a:t>Subquestions</a:t>
            </a:r>
            <a:r>
              <a:rPr lang="en-US" altLang="zh-CN" sz="3200" dirty="0" smtClean="0"/>
              <a:t> </a:t>
            </a:r>
            <a:br>
              <a:rPr lang="en-US" altLang="zh-CN" sz="3200" dirty="0" smtClean="0"/>
            </a:br>
            <a:r>
              <a:rPr lang="zh-CN" altLang="en-US" sz="3200" dirty="0" smtClean="0"/>
              <a:t>帮助学生创建子问题</a:t>
            </a:r>
            <a:endParaRPr lang="en-US" sz="3200" dirty="0"/>
          </a:p>
        </p:txBody>
      </p:sp>
      <p:sp>
        <p:nvSpPr>
          <p:cNvPr id="7" name="Cloud 6"/>
          <p:cNvSpPr/>
          <p:nvPr/>
        </p:nvSpPr>
        <p:spPr>
          <a:xfrm>
            <a:off x="859554" y="1911325"/>
            <a:ext cx="3309929" cy="1247920"/>
          </a:xfrm>
          <a:prstGeom prst="cloud">
            <a:avLst/>
          </a:prstGeom>
          <a:solidFill>
            <a:schemeClr val="bg1">
              <a:lumMod val="65000"/>
            </a:schemeClr>
          </a:solidFill>
          <a:ln w="28575" cmpd="sng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“unconscious need” or vague question</a:t>
            </a:r>
          </a:p>
          <a:p>
            <a:pPr algn="ctr"/>
            <a:r>
              <a:rPr lang="zh-CN" altLang="en-US" sz="1600" dirty="0" smtClean="0">
                <a:latin typeface="Arial"/>
              </a:rPr>
              <a:t>“下意识的需求”或模糊的问题</a:t>
            </a:r>
            <a:endParaRPr lang="en-US" sz="1600" dirty="0">
              <a:latin typeface="Arial"/>
            </a:endParaRPr>
          </a:p>
        </p:txBody>
      </p:sp>
      <p:sp>
        <p:nvSpPr>
          <p:cNvPr id="8" name="Cloud 7"/>
          <p:cNvSpPr/>
          <p:nvPr/>
        </p:nvSpPr>
        <p:spPr>
          <a:xfrm>
            <a:off x="4625921" y="1755575"/>
            <a:ext cx="3264465" cy="1640499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Conscious—but still not quite clear </a:t>
            </a:r>
          </a:p>
          <a:p>
            <a:pPr algn="ctr"/>
            <a:r>
              <a:rPr lang="zh-CN" altLang="en-US" sz="1600" dirty="0" smtClean="0">
                <a:latin typeface="Arial"/>
              </a:rPr>
              <a:t>有意识的但不甚清晰</a:t>
            </a:r>
            <a:endParaRPr lang="en-US" sz="1600" dirty="0">
              <a:latin typeface="Arial"/>
            </a:endParaRPr>
          </a:p>
        </p:txBody>
      </p:sp>
      <p:sp>
        <p:nvSpPr>
          <p:cNvPr id="9" name="Cloud 8"/>
          <p:cNvSpPr/>
          <p:nvPr/>
        </p:nvSpPr>
        <p:spPr>
          <a:xfrm rot="21270599">
            <a:off x="1168983" y="4093114"/>
            <a:ext cx="2402585" cy="1401852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/>
              </a:rPr>
              <a:t>Formalized—Q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/>
              </a:rPr>
              <a:t> </a:t>
            </a:r>
            <a:r>
              <a:rPr lang="zh-CN" altLang="en-US" sz="1600" dirty="0" smtClean="0">
                <a:solidFill>
                  <a:schemeClr val="bg1"/>
                </a:solidFill>
                <a:latin typeface="Arial"/>
              </a:rPr>
              <a:t>正式的问题</a:t>
            </a:r>
            <a:endParaRPr lang="en-US" sz="1600" dirty="0">
              <a:solidFill>
                <a:schemeClr val="bg1"/>
              </a:solidFill>
              <a:latin typeface="Arial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4682651" y="4387068"/>
            <a:ext cx="2780033" cy="1757392"/>
          </a:xfrm>
          <a:prstGeom prst="cloud">
            <a:avLst/>
          </a:prstGeom>
          <a:solidFill>
            <a:srgbClr val="A6A6A6"/>
          </a:solidFill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Arial"/>
              </a:rPr>
              <a:t>Negotiated or</a:t>
            </a:r>
          </a:p>
          <a:p>
            <a:pPr algn="ctr"/>
            <a:r>
              <a:rPr lang="en-US" sz="1600" dirty="0" smtClean="0">
                <a:latin typeface="Arial"/>
              </a:rPr>
              <a:t>Compromised Q  </a:t>
            </a:r>
          </a:p>
          <a:p>
            <a:pPr algn="ctr"/>
            <a:r>
              <a:rPr lang="zh-CN" altLang="en-US" sz="1600" dirty="0" smtClean="0">
                <a:latin typeface="Arial"/>
              </a:rPr>
              <a:t>经过协商或妥协调整过的问题</a:t>
            </a:r>
            <a:endParaRPr lang="en-US" sz="1600" dirty="0">
              <a:latin typeface="Arial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3361244" y="2770780"/>
            <a:ext cx="1616477" cy="500279"/>
          </a:xfrm>
          <a:prstGeom prst="rightArrow">
            <a:avLst/>
          </a:prstGeom>
          <a:solidFill>
            <a:schemeClr val="tx2"/>
          </a:solidFill>
          <a:ln>
            <a:solidFill>
              <a:srgbClr val="FF404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chemeClr val="tx2"/>
                </a:solidFill>
              </a:ln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Right Arrow 12"/>
          <p:cNvSpPr/>
          <p:nvPr/>
        </p:nvSpPr>
        <p:spPr>
          <a:xfrm rot="973436">
            <a:off x="3250651" y="4984212"/>
            <a:ext cx="1411208" cy="349982"/>
          </a:xfrm>
          <a:prstGeom prst="rightArrow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96925" y="5775128"/>
            <a:ext cx="1289135" cy="584775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600" dirty="0" smtClean="0">
                <a:latin typeface="Arial"/>
              </a:rPr>
              <a:t>Review of lit</a:t>
            </a:r>
          </a:p>
          <a:p>
            <a:r>
              <a:rPr lang="zh-CN" altLang="en-US" sz="1600" dirty="0" smtClean="0">
                <a:latin typeface="Arial"/>
              </a:rPr>
              <a:t>文献综述</a:t>
            </a:r>
            <a:endParaRPr lang="en-US" sz="1600" dirty="0">
              <a:latin typeface="Arial"/>
            </a:endParaRPr>
          </a:p>
        </p:txBody>
      </p:sp>
      <p:sp>
        <p:nvSpPr>
          <p:cNvPr id="12" name="Left Arrow 11"/>
          <p:cNvSpPr/>
          <p:nvPr/>
        </p:nvSpPr>
        <p:spPr>
          <a:xfrm rot="19648642">
            <a:off x="3202996" y="3739081"/>
            <a:ext cx="2565699" cy="484632"/>
          </a:xfrm>
          <a:prstGeom prst="leftArrow">
            <a:avLst/>
          </a:prstGeom>
          <a:solidFill>
            <a:schemeClr val="tx2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0471" y="1541993"/>
            <a:ext cx="10855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1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1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4850" y="3396074"/>
            <a:ext cx="1662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2 and 3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2</a:t>
            </a:r>
            <a:r>
              <a:rPr lang="zh-CN" altLang="en-US" dirty="0" smtClean="0">
                <a:solidFill>
                  <a:srgbClr val="D1282E"/>
                </a:solidFill>
              </a:rPr>
              <a:t>和</a:t>
            </a:r>
            <a:r>
              <a:rPr lang="en-US" altLang="zh-CN" dirty="0" smtClean="0">
                <a:solidFill>
                  <a:srgbClr val="D1282E"/>
                </a:solidFill>
              </a:rPr>
              <a:t>3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56139" y="6171471"/>
            <a:ext cx="15408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1282E"/>
                </a:solidFill>
              </a:rPr>
              <a:t>Module 4, 5, 6</a:t>
            </a:r>
          </a:p>
          <a:p>
            <a:r>
              <a:rPr lang="zh-CN" altLang="en-US" dirty="0" smtClean="0">
                <a:solidFill>
                  <a:srgbClr val="D1282E"/>
                </a:solidFill>
              </a:rPr>
              <a:t>模块</a:t>
            </a:r>
            <a:r>
              <a:rPr lang="en-US" altLang="zh-CN" dirty="0" smtClean="0">
                <a:solidFill>
                  <a:srgbClr val="D1282E"/>
                </a:solidFill>
              </a:rPr>
              <a:t>4</a:t>
            </a:r>
            <a:r>
              <a:rPr lang="zh-CN" altLang="en-US" dirty="0" smtClean="0">
                <a:solidFill>
                  <a:srgbClr val="D1282E"/>
                </a:solidFill>
              </a:rPr>
              <a:t>，</a:t>
            </a:r>
            <a:r>
              <a:rPr lang="en-US" altLang="zh-CN" dirty="0" smtClean="0">
                <a:solidFill>
                  <a:srgbClr val="D1282E"/>
                </a:solidFill>
              </a:rPr>
              <a:t>5</a:t>
            </a:r>
            <a:r>
              <a:rPr lang="zh-CN" altLang="en-US" dirty="0" smtClean="0">
                <a:solidFill>
                  <a:srgbClr val="D1282E"/>
                </a:solidFill>
              </a:rPr>
              <a:t>，</a:t>
            </a:r>
            <a:r>
              <a:rPr lang="en-US" altLang="zh-CN" dirty="0" smtClean="0">
                <a:solidFill>
                  <a:srgbClr val="D1282E"/>
                </a:solidFill>
              </a:rPr>
              <a:t>6</a:t>
            </a:r>
            <a:endParaRPr lang="en-US" dirty="0">
              <a:solidFill>
                <a:srgbClr val="D1282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26744" y="3765406"/>
            <a:ext cx="30128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D1282E"/>
                </a:solidFill>
              </a:rPr>
              <a:t>Information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D1282E"/>
                </a:solidFill>
              </a:rPr>
              <a:t>search</a:t>
            </a:r>
          </a:p>
          <a:p>
            <a:pPr algn="ctr"/>
            <a:r>
              <a:rPr lang="zh-CN" altLang="en-US" dirty="0" smtClean="0">
                <a:solidFill>
                  <a:srgbClr val="D1282E"/>
                </a:solidFill>
              </a:rPr>
              <a:t>信息检索</a:t>
            </a:r>
            <a:endParaRPr lang="en-US" dirty="0">
              <a:solidFill>
                <a:srgbClr val="D1282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551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4365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Helping </a:t>
            </a:r>
            <a:r>
              <a:rPr lang="en-US" altLang="zh-CN" sz="3200" dirty="0" smtClean="0"/>
              <a:t>Students Develop </a:t>
            </a:r>
            <a:r>
              <a:rPr lang="en-US" altLang="zh-CN" sz="3200" dirty="0" err="1" smtClean="0"/>
              <a:t>Subquestions</a:t>
            </a:r>
            <a:r>
              <a:rPr lang="en-US" altLang="zh-CN" sz="3200" dirty="0" smtClean="0"/>
              <a:t> </a:t>
            </a:r>
            <a:br>
              <a:rPr lang="en-US" altLang="zh-CN" sz="3200" dirty="0" smtClean="0"/>
            </a:br>
            <a:r>
              <a:rPr lang="zh-CN" altLang="en-US" sz="3200" dirty="0" smtClean="0"/>
              <a:t>帮助学生创建子问题</a:t>
            </a:r>
            <a:endParaRPr lang="en-US" sz="3200" dirty="0"/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457200" y="1863306"/>
            <a:ext cx="822960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Start with your research </a:t>
            </a:r>
            <a:r>
              <a:rPr lang="en-US" dirty="0" smtClean="0"/>
              <a:t>question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从你的研究问题开始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If </a:t>
            </a:r>
            <a:r>
              <a:rPr lang="en-US" dirty="0" smtClean="0"/>
              <a:t>appropriate, ask students what kind of product would be best for answering this research question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如果</a:t>
            </a:r>
            <a:r>
              <a:rPr lang="zh-CN" altLang="en-US" dirty="0" smtClean="0"/>
              <a:t>合适的话，问学生他们觉得什么样的</a:t>
            </a:r>
            <a:r>
              <a:rPr lang="zh-CN" altLang="en-US" dirty="0" smtClean="0"/>
              <a:t>产品最适合用来回答</a:t>
            </a:r>
            <a:r>
              <a:rPr lang="zh-CN" altLang="en-US" dirty="0" smtClean="0"/>
              <a:t>这个研究问题。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Ask </a:t>
            </a:r>
            <a:r>
              <a:rPr lang="en-US" dirty="0" smtClean="0"/>
              <a:t>students to break down the question—and the project elements—into parts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让</a:t>
            </a:r>
            <a:r>
              <a:rPr lang="zh-CN" altLang="en-US" dirty="0" smtClean="0"/>
              <a:t>学生将</a:t>
            </a:r>
            <a:r>
              <a:rPr lang="zh-CN" altLang="en-US" dirty="0" smtClean="0"/>
              <a:t>问题</a:t>
            </a:r>
            <a:r>
              <a:rPr lang="en-US" altLang="zh-CN" dirty="0" smtClean="0"/>
              <a:t>---</a:t>
            </a:r>
            <a:r>
              <a:rPr lang="zh-CN" altLang="en-US" dirty="0" smtClean="0"/>
              <a:t>以及项目元素分解为几部分。</a:t>
            </a:r>
            <a:endParaRPr lang="zh-CN" altLang="en-US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Go </a:t>
            </a:r>
            <a:r>
              <a:rPr lang="en-US" dirty="0" smtClean="0"/>
              <a:t>through the same process we went through in Module 1</a:t>
            </a:r>
            <a:r>
              <a:rPr lang="en-US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通过我们在模块</a:t>
            </a:r>
            <a:r>
              <a:rPr lang="en-US" altLang="zh-CN" dirty="0" smtClean="0"/>
              <a:t>1</a:t>
            </a:r>
            <a:r>
              <a:rPr lang="zh-CN" altLang="en-US" dirty="0" smtClean="0"/>
              <a:t>经历的同样的过程，形成子问题</a:t>
            </a:r>
            <a:r>
              <a:rPr lang="zh-CN" altLang="en-US" dirty="0" smtClean="0"/>
              <a:t>。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66551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365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200" dirty="0" smtClean="0"/>
              <a:t>Helping Students Develop </a:t>
            </a:r>
            <a:r>
              <a:rPr lang="en-US" altLang="zh-CN" sz="3200" dirty="0" err="1" smtClean="0"/>
              <a:t>Subquestions</a:t>
            </a:r>
            <a:r>
              <a:rPr lang="en-US" altLang="zh-CN" sz="3200" dirty="0" smtClean="0"/>
              <a:t> </a:t>
            </a:r>
            <a:br>
              <a:rPr lang="en-US" altLang="zh-CN" sz="3200" dirty="0" smtClean="0"/>
            </a:br>
            <a:r>
              <a:rPr lang="zh-CN" altLang="en-US" sz="3200" dirty="0" smtClean="0"/>
              <a:t>帮助学生创建子问题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371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Example: You want to do an oral history project on the impact of the cultural revolution/the building of the Three Gorges Dam/whatever on your community. How could you break that down so that a group of students could answer the question and create the oral history project</a:t>
            </a:r>
            <a:r>
              <a:rPr lang="en-US" dirty="0" smtClean="0"/>
              <a:t>?</a:t>
            </a:r>
          </a:p>
          <a:p>
            <a:pPr>
              <a:lnSpc>
                <a:spcPct val="120000"/>
              </a:lnSpc>
            </a:pPr>
            <a:r>
              <a:rPr lang="zh-CN" altLang="en-US" dirty="0" smtClean="0"/>
              <a:t>例如：你想要做一个有关文革对本地社区的影响，或是修筑三峡大坝对本地社区的影响，或是其他什么历史事件对本地社区影响的口述历史项目。如何将这个研究问题细分，以便一组学生可以通过口述历史项目回答这个问题？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79752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200" dirty="0" smtClean="0"/>
              <a:t>Helping Students Develop </a:t>
            </a:r>
            <a:r>
              <a:rPr lang="en-US" altLang="zh-CN" sz="3200" dirty="0" err="1" smtClean="0"/>
              <a:t>Subquestions</a:t>
            </a:r>
            <a:r>
              <a:rPr lang="en-US" altLang="zh-CN" sz="3200" dirty="0" smtClean="0"/>
              <a:t> </a:t>
            </a:r>
            <a:br>
              <a:rPr lang="en-US" altLang="zh-CN" sz="3200" dirty="0" smtClean="0"/>
            </a:br>
            <a:r>
              <a:rPr lang="zh-CN" altLang="en-US" sz="3200" dirty="0" smtClean="0"/>
              <a:t>帮助学生创建子问题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Example:  You want to complete an analysis of the quality of water in a local stream where children like to play. What different things need to be analyzed? How could this be broken down into a series of studies, experiments, questions?  </a:t>
            </a:r>
            <a:endParaRPr lang="en-US" sz="2800" dirty="0" smtClean="0"/>
          </a:p>
          <a:p>
            <a:r>
              <a:rPr lang="zh-CN" altLang="en-US" sz="2800" dirty="0" smtClean="0"/>
              <a:t>例如：当地有一条河，</a:t>
            </a:r>
            <a:r>
              <a:rPr lang="zh-CN" altLang="en-US" sz="2800" dirty="0" smtClean="0"/>
              <a:t>孩子们喜欢</a:t>
            </a:r>
            <a:r>
              <a:rPr lang="zh-CN" altLang="en-US" sz="2800" dirty="0" smtClean="0"/>
              <a:t>在河里玩。你想做一个对河水的水质分析项目。需要分析哪些东西？怎么把这个研究问题分解成一系列的研究、实验、和问题？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2337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</TotalTime>
  <Words>395</Words>
  <Application>Microsoft Office PowerPoint</Application>
  <PresentationFormat>全屏显示(4:3)</PresentationFormat>
  <Paragraphs>36</Paragraphs>
  <Slides>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Module Four: 模块4： Helping Students Develop Subquestions  帮助学生创建子问题</vt:lpstr>
      <vt:lpstr>Helping Students Develop Subquestions  帮助学生创建子问题</vt:lpstr>
      <vt:lpstr>Helping Students Develop Subquestions  帮助学生创建子问题</vt:lpstr>
      <vt:lpstr>Helping Students Develop Subquestions  帮助学生创建子问题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Robbins</dc:creator>
  <cp:lastModifiedBy>yuzhang</cp:lastModifiedBy>
  <cp:revision>25</cp:revision>
  <dcterms:created xsi:type="dcterms:W3CDTF">2015-05-26T15:33:29Z</dcterms:created>
  <dcterms:modified xsi:type="dcterms:W3CDTF">2015-06-09T06:50:05Z</dcterms:modified>
</cp:coreProperties>
</file>