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343" autoAdjust="0"/>
  </p:normalViewPr>
  <p:slideViewPr>
    <p:cSldViewPr snapToGrid="0" snapToObjects="1">
      <p:cViewPr varScale="1">
        <p:scale>
          <a:sx n="58" d="100"/>
          <a:sy n="58" d="100"/>
        </p:scale>
        <p:origin x="-1468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FF027-61D2-44E2-8CD7-46F2ED59689A}" type="datetimeFigureOut">
              <a:rPr lang="zh-CN" altLang="en-US" smtClean="0"/>
              <a:pPr/>
              <a:t>2015/7/15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445EF-C928-4469-8209-54332D7C99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2449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July 15,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766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July 15,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July 15,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7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July 15,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0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July 15,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July 15,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7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July 15,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12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July 15,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6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July 15,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6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July 15,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0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July 15,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2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July 15,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3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2232278" y="2541697"/>
            <a:ext cx="3194466" cy="287340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>
              <a:solidFill>
                <a:srgbClr val="D1282E"/>
              </a:solidFill>
              <a:latin typeface="Arial"/>
            </a:endParaRPr>
          </a:p>
        </p:txBody>
      </p:sp>
      <p:sp>
        <p:nvSpPr>
          <p:cNvPr id="7" name="Cloud 6"/>
          <p:cNvSpPr/>
          <p:nvPr/>
        </p:nvSpPr>
        <p:spPr>
          <a:xfrm>
            <a:off x="859554" y="1181963"/>
            <a:ext cx="3309929" cy="1247920"/>
          </a:xfrm>
          <a:prstGeom prst="cloud">
            <a:avLst/>
          </a:prstGeom>
          <a:solidFill>
            <a:schemeClr val="bg1">
              <a:lumMod val="65000"/>
            </a:schemeClr>
          </a:solidFill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“unconscious need” or vague question</a:t>
            </a:r>
          </a:p>
          <a:p>
            <a:pPr algn="ctr"/>
            <a:r>
              <a:rPr lang="zh-CN" altLang="en-US" sz="1600" dirty="0" smtClean="0">
                <a:latin typeface="Arial"/>
              </a:rPr>
              <a:t>“下意识的需求”或模糊的问题</a:t>
            </a:r>
            <a:endParaRPr lang="en-US" sz="1600" dirty="0">
              <a:latin typeface="Arial"/>
            </a:endParaRPr>
          </a:p>
        </p:txBody>
      </p:sp>
      <p:sp>
        <p:nvSpPr>
          <p:cNvPr id="8" name="Cloud 7"/>
          <p:cNvSpPr/>
          <p:nvPr/>
        </p:nvSpPr>
        <p:spPr>
          <a:xfrm>
            <a:off x="4625921" y="1026213"/>
            <a:ext cx="3264465" cy="1640499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Conscious—but still not quite clear </a:t>
            </a:r>
          </a:p>
          <a:p>
            <a:pPr algn="ctr"/>
            <a:r>
              <a:rPr lang="zh-CN" altLang="en-US" sz="1600" dirty="0" smtClean="0">
                <a:latin typeface="Arial"/>
              </a:rPr>
              <a:t>有意识的但不甚清晰</a:t>
            </a:r>
            <a:endParaRPr lang="en-US" sz="1600" dirty="0">
              <a:latin typeface="Arial"/>
            </a:endParaRPr>
          </a:p>
        </p:txBody>
      </p:sp>
      <p:sp>
        <p:nvSpPr>
          <p:cNvPr id="9" name="Cloud 8"/>
          <p:cNvSpPr/>
          <p:nvPr/>
        </p:nvSpPr>
        <p:spPr>
          <a:xfrm rot="21270599">
            <a:off x="1168983" y="3363752"/>
            <a:ext cx="2402585" cy="1401852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/>
              </a:rPr>
              <a:t>Formalized—Q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zh-CN" altLang="en-US" sz="1600" dirty="0" smtClean="0">
                <a:solidFill>
                  <a:schemeClr val="bg1"/>
                </a:solidFill>
                <a:latin typeface="Arial"/>
              </a:rPr>
              <a:t>正式的问题</a:t>
            </a:r>
            <a:endParaRPr lang="en-US" sz="160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0" name="Cloud 9"/>
          <p:cNvSpPr/>
          <p:nvPr/>
        </p:nvSpPr>
        <p:spPr>
          <a:xfrm>
            <a:off x="4682651" y="3657706"/>
            <a:ext cx="2780033" cy="1757392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Negotiated or</a:t>
            </a:r>
          </a:p>
          <a:p>
            <a:pPr algn="ctr"/>
            <a:r>
              <a:rPr lang="en-US" sz="1600" dirty="0" smtClean="0">
                <a:latin typeface="Arial"/>
              </a:rPr>
              <a:t>Compromised Q  </a:t>
            </a:r>
          </a:p>
          <a:p>
            <a:pPr algn="ctr"/>
            <a:r>
              <a:rPr lang="zh-CN" altLang="en-US" sz="1600" dirty="0" smtClean="0">
                <a:latin typeface="Arial"/>
              </a:rPr>
              <a:t>经过协商或妥协调整过的问题</a:t>
            </a:r>
            <a:endParaRPr lang="en-US" sz="1600" dirty="0">
              <a:latin typeface="Arial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3361244" y="2041418"/>
            <a:ext cx="1616477" cy="500279"/>
          </a:xfrm>
          <a:prstGeom prst="rightArrow">
            <a:avLst/>
          </a:prstGeom>
          <a:solidFill>
            <a:schemeClr val="tx2"/>
          </a:solidFill>
          <a:ln>
            <a:solidFill>
              <a:srgbClr val="FF404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2"/>
                </a:solidFill>
              </a:ln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Right Arrow 12"/>
          <p:cNvSpPr/>
          <p:nvPr/>
        </p:nvSpPr>
        <p:spPr>
          <a:xfrm rot="973436">
            <a:off x="3250651" y="4254850"/>
            <a:ext cx="1411208" cy="349982"/>
          </a:xfrm>
          <a:prstGeom prst="rightArrow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96925" y="5045766"/>
            <a:ext cx="1289135" cy="58477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/>
              </a:rPr>
              <a:t>Review of lit</a:t>
            </a:r>
          </a:p>
          <a:p>
            <a:r>
              <a:rPr lang="zh-CN" altLang="en-US" sz="1600" dirty="0" smtClean="0">
                <a:latin typeface="Arial"/>
              </a:rPr>
              <a:t>文献综述</a:t>
            </a:r>
            <a:endParaRPr lang="en-US" sz="1600" dirty="0">
              <a:latin typeface="Arial"/>
            </a:endParaRPr>
          </a:p>
        </p:txBody>
      </p:sp>
      <p:sp>
        <p:nvSpPr>
          <p:cNvPr id="12" name="Left Arrow 11"/>
          <p:cNvSpPr/>
          <p:nvPr/>
        </p:nvSpPr>
        <p:spPr>
          <a:xfrm rot="19648642">
            <a:off x="3202996" y="3009719"/>
            <a:ext cx="2565699" cy="484632"/>
          </a:xfrm>
          <a:prstGeom prst="leftArrow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471" y="812631"/>
            <a:ext cx="1085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1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1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24850" y="2666712"/>
            <a:ext cx="1662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2 and 3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2</a:t>
            </a:r>
            <a:r>
              <a:rPr lang="zh-CN" altLang="en-US" dirty="0" smtClean="0">
                <a:solidFill>
                  <a:srgbClr val="D1282E"/>
                </a:solidFill>
              </a:rPr>
              <a:t>和</a:t>
            </a:r>
            <a:r>
              <a:rPr lang="en-US" altLang="zh-CN" dirty="0" smtClean="0">
                <a:solidFill>
                  <a:srgbClr val="D1282E"/>
                </a:solidFill>
              </a:rPr>
              <a:t>3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56139" y="5442109"/>
            <a:ext cx="1540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4, 5, 6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4</a:t>
            </a:r>
            <a:r>
              <a:rPr lang="zh-CN" altLang="en-US" dirty="0" smtClean="0">
                <a:solidFill>
                  <a:srgbClr val="D1282E"/>
                </a:solidFill>
              </a:rPr>
              <a:t>，</a:t>
            </a:r>
            <a:r>
              <a:rPr lang="en-US" altLang="zh-CN" dirty="0" smtClean="0">
                <a:solidFill>
                  <a:srgbClr val="D1282E"/>
                </a:solidFill>
              </a:rPr>
              <a:t>5</a:t>
            </a:r>
            <a:r>
              <a:rPr lang="zh-CN" altLang="en-US" dirty="0" smtClean="0">
                <a:solidFill>
                  <a:srgbClr val="D1282E"/>
                </a:solidFill>
              </a:rPr>
              <a:t>，</a:t>
            </a:r>
            <a:r>
              <a:rPr lang="en-US" altLang="zh-CN" dirty="0" smtClean="0">
                <a:solidFill>
                  <a:srgbClr val="D1282E"/>
                </a:solidFill>
              </a:rPr>
              <a:t>6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26744" y="3036044"/>
            <a:ext cx="3012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D1282E"/>
                </a:solidFill>
              </a:rPr>
              <a:t>Information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1282E"/>
                </a:solidFill>
              </a:rPr>
              <a:t>search</a:t>
            </a:r>
          </a:p>
          <a:p>
            <a:pPr algn="ctr"/>
            <a:r>
              <a:rPr lang="zh-CN" altLang="en-US" dirty="0" smtClean="0">
                <a:solidFill>
                  <a:srgbClr val="D1282E"/>
                </a:solidFill>
              </a:rPr>
              <a:t>信息检索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1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77779" y="2005181"/>
            <a:ext cx="1404522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立论 </a:t>
            </a:r>
            <a:r>
              <a:rPr lang="en-US" altLang="zh-CN" dirty="0" smtClean="0"/>
              <a:t>Thesis</a:t>
            </a:r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4680040" y="2653253"/>
            <a:ext cx="0" cy="288032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2951398" y="2941285"/>
            <a:ext cx="3457284" cy="0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945628" y="2941286"/>
            <a:ext cx="5769" cy="288033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4247879" y="2941286"/>
            <a:ext cx="0" cy="288033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6408682" y="2941286"/>
            <a:ext cx="0" cy="288033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2411197" y="3301327"/>
            <a:ext cx="969477" cy="50405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论点</a:t>
            </a:r>
            <a:r>
              <a:rPr lang="en-US" altLang="zh-CN" dirty="0" smtClean="0"/>
              <a:t>1</a:t>
            </a:r>
          </a:p>
          <a:p>
            <a:pPr algn="ctr"/>
            <a:r>
              <a:rPr lang="en-US" altLang="zh-CN" sz="1400" dirty="0" smtClean="0"/>
              <a:t>Argument 1</a:t>
            </a:r>
            <a:endParaRPr lang="zh-CN" altLang="en-US" sz="1400" dirty="0"/>
          </a:p>
        </p:txBody>
      </p:sp>
      <p:sp>
        <p:nvSpPr>
          <p:cNvPr id="27" name="矩形 26"/>
          <p:cNvSpPr/>
          <p:nvPr/>
        </p:nvSpPr>
        <p:spPr>
          <a:xfrm>
            <a:off x="3761699" y="3301327"/>
            <a:ext cx="1080401" cy="50405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论点</a:t>
            </a:r>
            <a:r>
              <a:rPr lang="en-US" altLang="zh-CN" dirty="0" smtClean="0"/>
              <a:t>2</a:t>
            </a:r>
          </a:p>
          <a:p>
            <a:pPr algn="ctr"/>
            <a:r>
              <a:rPr lang="en-US" altLang="zh-CN" sz="1400" dirty="0" smtClean="0"/>
              <a:t>Argument2</a:t>
            </a:r>
            <a:endParaRPr lang="zh-CN" altLang="en-US" sz="1400" dirty="0"/>
          </a:p>
        </p:txBody>
      </p:sp>
      <p:sp>
        <p:nvSpPr>
          <p:cNvPr id="28" name="矩形 27"/>
          <p:cNvSpPr/>
          <p:nvPr/>
        </p:nvSpPr>
        <p:spPr>
          <a:xfrm>
            <a:off x="5784387" y="3301325"/>
            <a:ext cx="1164496" cy="50405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论点</a:t>
            </a:r>
            <a:r>
              <a:rPr lang="en-US" altLang="zh-CN" dirty="0" smtClean="0"/>
              <a:t>3</a:t>
            </a:r>
          </a:p>
          <a:p>
            <a:pPr algn="ctr"/>
            <a:r>
              <a:rPr lang="en-US" altLang="zh-CN" sz="1400" dirty="0" smtClean="0"/>
              <a:t>Argument3</a:t>
            </a:r>
            <a:endParaRPr lang="zh-CN" altLang="en-US" sz="1400" dirty="0"/>
          </a:p>
        </p:txBody>
      </p:sp>
      <p:cxnSp>
        <p:nvCxnSpPr>
          <p:cNvPr id="30" name="直接连接符 29"/>
          <p:cNvCxnSpPr>
            <a:stCxn id="26" idx="2"/>
          </p:cNvCxnSpPr>
          <p:nvPr/>
        </p:nvCxnSpPr>
        <p:spPr>
          <a:xfrm flipH="1">
            <a:off x="2895935" y="3805381"/>
            <a:ext cx="1" cy="363488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1798748" y="4198490"/>
            <a:ext cx="1771012" cy="0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1762956" y="4168869"/>
            <a:ext cx="0" cy="356592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2519237" y="4198491"/>
            <a:ext cx="0" cy="254963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>
            <a:off x="3569760" y="4261293"/>
            <a:ext cx="0" cy="254963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>
            <a:stCxn id="27" idx="2"/>
          </p:cNvCxnSpPr>
          <p:nvPr/>
        </p:nvCxnSpPr>
        <p:spPr>
          <a:xfrm>
            <a:off x="4301899" y="3805381"/>
            <a:ext cx="0" cy="363488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V="1">
            <a:off x="4195632" y="4181029"/>
            <a:ext cx="972361" cy="29621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5220240" y="4159134"/>
            <a:ext cx="0" cy="254963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>
            <a:off x="4195632" y="4212278"/>
            <a:ext cx="0" cy="269774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>
            <a:stCxn id="28" idx="2"/>
          </p:cNvCxnSpPr>
          <p:nvPr/>
        </p:nvCxnSpPr>
        <p:spPr>
          <a:xfrm flipH="1">
            <a:off x="6366634" y="3805381"/>
            <a:ext cx="1" cy="363488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>
            <a:off x="5487456" y="4165420"/>
            <a:ext cx="1461426" cy="0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>
            <a:off x="5458501" y="4168869"/>
            <a:ext cx="0" cy="356592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>
            <a:off x="6138582" y="4183679"/>
            <a:ext cx="0" cy="341782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6948882" y="4198491"/>
            <a:ext cx="0" cy="254963"/>
          </a:xfrm>
          <a:prstGeom prst="line">
            <a:avLst/>
          </a:prstGeom>
          <a:ln w="127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矩形 61"/>
          <p:cNvSpPr/>
          <p:nvPr/>
        </p:nvSpPr>
        <p:spPr>
          <a:xfrm>
            <a:off x="1330796" y="4525461"/>
            <a:ext cx="810301" cy="50405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证据</a:t>
            </a:r>
            <a:r>
              <a:rPr lang="en-US" altLang="zh-CN" dirty="0" smtClean="0"/>
              <a:t>a</a:t>
            </a:r>
          </a:p>
          <a:p>
            <a:pPr algn="ctr"/>
            <a:r>
              <a:rPr lang="en-US" altLang="zh-CN" sz="1200" dirty="0" err="1" smtClean="0"/>
              <a:t>EvidenceA</a:t>
            </a:r>
            <a:endParaRPr lang="zh-CN" altLang="en-US" sz="1200" dirty="0"/>
          </a:p>
        </p:txBody>
      </p:sp>
      <p:sp>
        <p:nvSpPr>
          <p:cNvPr id="63" name="矩形 62"/>
          <p:cNvSpPr/>
          <p:nvPr/>
        </p:nvSpPr>
        <p:spPr>
          <a:xfrm>
            <a:off x="2249137" y="4555082"/>
            <a:ext cx="864321" cy="56936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证据</a:t>
            </a:r>
            <a:r>
              <a:rPr lang="en-US" altLang="zh-CN" dirty="0" smtClean="0"/>
              <a:t>b</a:t>
            </a:r>
          </a:p>
          <a:p>
            <a:pPr algn="ctr"/>
            <a:r>
              <a:rPr lang="en-US" altLang="zh-CN" sz="1200" dirty="0" err="1" smtClean="0"/>
              <a:t>EvidenceB</a:t>
            </a:r>
            <a:r>
              <a:rPr lang="en-US" altLang="zh-CN" dirty="0" smtClean="0"/>
              <a:t>       </a:t>
            </a:r>
            <a:endParaRPr lang="zh-CN" altLang="en-US" dirty="0"/>
          </a:p>
        </p:txBody>
      </p:sp>
      <p:sp>
        <p:nvSpPr>
          <p:cNvPr id="64" name="矩形 63"/>
          <p:cNvSpPr/>
          <p:nvPr/>
        </p:nvSpPr>
        <p:spPr>
          <a:xfrm>
            <a:off x="3223823" y="4602641"/>
            <a:ext cx="864321" cy="50060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证据</a:t>
            </a:r>
            <a:r>
              <a:rPr lang="en-US" altLang="zh-CN" dirty="0" smtClean="0"/>
              <a:t>c</a:t>
            </a:r>
          </a:p>
          <a:p>
            <a:pPr algn="ctr"/>
            <a:r>
              <a:rPr lang="en-US" altLang="zh-CN" sz="1200" dirty="0" err="1" smtClean="0"/>
              <a:t>EvidenceC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472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2881</TotalTime>
  <Words>93</Words>
  <Application>Microsoft Office PowerPoint</Application>
  <PresentationFormat>全屏显示(4:3)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Robbins</dc:creator>
  <cp:lastModifiedBy>微软用户</cp:lastModifiedBy>
  <cp:revision>43</cp:revision>
  <dcterms:created xsi:type="dcterms:W3CDTF">2015-05-26T15:33:29Z</dcterms:created>
  <dcterms:modified xsi:type="dcterms:W3CDTF">2015-07-15T08:19:34Z</dcterms:modified>
</cp:coreProperties>
</file>