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4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343" autoAdjust="0"/>
  </p:normalViewPr>
  <p:slideViewPr>
    <p:cSldViewPr snapToGrid="0" snapToObjects="1">
      <p:cViewPr varScale="1">
        <p:scale>
          <a:sx n="60" d="100"/>
          <a:sy n="60" d="100"/>
        </p:scale>
        <p:origin x="-165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CFF027-61D2-44E2-8CD7-46F2ED59689A}" type="datetimeFigureOut">
              <a:rPr lang="zh-CN" altLang="en-US" smtClean="0"/>
              <a:pPr/>
              <a:t>2015/6/9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445EF-C928-4469-8209-54332D7C99C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zh-CN" dirty="0" smtClean="0"/>
              <a:t/>
            </a:r>
            <a:br>
              <a:rPr lang="zh-CN" altLang="zh-CN" dirty="0" smtClean="0"/>
            </a:br>
            <a:r>
              <a:rPr lang="zh-CN" altLang="zh-CN" dirty="0" smtClean="0"/>
              <a:t/>
            </a:r>
            <a:br>
              <a:rPr lang="zh-CN" altLang="zh-CN" dirty="0" smtClean="0"/>
            </a:b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445EF-C928-4469-8209-54332D7C99C3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zh-CN" dirty="0" smtClean="0"/>
              <a:t/>
            </a:r>
            <a:br>
              <a:rPr lang="zh-CN" altLang="zh-CN" dirty="0" smtClean="0"/>
            </a:br>
            <a:r>
              <a:rPr lang="zh-CN" altLang="zh-CN" dirty="0" smtClean="0"/>
              <a:t/>
            </a:r>
            <a:br>
              <a:rPr lang="zh-CN" altLang="zh-CN" dirty="0" smtClean="0"/>
            </a:br>
            <a:r>
              <a:rPr lang="zh-CN" altLang="zh-CN" dirty="0" smtClean="0"/>
              <a:t/>
            </a:r>
            <a:br>
              <a:rPr lang="zh-CN" altLang="zh-CN" dirty="0" smtClean="0"/>
            </a:b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445EF-C928-4469-8209-54332D7C99C3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zh-CN" dirty="0" smtClean="0"/>
              <a:t/>
            </a:r>
            <a:br>
              <a:rPr lang="zh-CN" altLang="zh-CN" dirty="0" smtClean="0"/>
            </a:br>
            <a:r>
              <a:rPr lang="zh-CN" altLang="zh-CN" dirty="0" smtClean="0"/>
              <a:t/>
            </a:r>
            <a:br>
              <a:rPr lang="zh-CN" altLang="zh-CN" dirty="0" smtClean="0"/>
            </a:br>
            <a:r>
              <a:rPr lang="zh-CN" altLang="zh-CN" dirty="0" smtClean="0"/>
              <a:t/>
            </a:r>
            <a:br>
              <a:rPr lang="zh-CN" altLang="zh-CN" dirty="0" smtClean="0"/>
            </a:b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445EF-C928-4469-8209-54332D7C99C3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BC-D766-4322-8E78-B830FAE35C72}" type="datetime4">
              <a:rPr lang="en-US" smtClean="0"/>
              <a:pPr/>
              <a:t>June 9,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="" xmlns:p14="http://schemas.microsoft.com/office/powerpoint/2010/main" val="277662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June 9,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62566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June 9,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30577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June 9,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69700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June 9,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504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June 9,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75174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June 9,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20012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June 9,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11664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June 9,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69568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June 9,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52505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June 9,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2221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June 9,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33384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5" r:id="rId1"/>
    <p:sldLayoutId id="2147484346" r:id="rId2"/>
    <p:sldLayoutId id="2147484347" r:id="rId3"/>
    <p:sldLayoutId id="2147484348" r:id="rId4"/>
    <p:sldLayoutId id="2147484349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/>
          <p:cNvSpPr/>
          <p:nvPr/>
        </p:nvSpPr>
        <p:spPr>
          <a:xfrm>
            <a:off x="2232278" y="3271059"/>
            <a:ext cx="3194466" cy="287340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 dirty="0">
              <a:solidFill>
                <a:srgbClr val="D1282E"/>
              </a:solidFill>
              <a:latin typeface="Arial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199" y="182214"/>
            <a:ext cx="7856111" cy="1001773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Module </a:t>
            </a:r>
            <a:r>
              <a:rPr lang="en-US" sz="3200" dirty="0" smtClean="0"/>
              <a:t>5</a:t>
            </a:r>
            <a:r>
              <a:rPr lang="en-US" sz="3200" dirty="0" smtClean="0"/>
              <a:t>: </a:t>
            </a:r>
            <a:r>
              <a:rPr lang="zh-CN" altLang="en-US" sz="3200" dirty="0" smtClean="0"/>
              <a:t>模块</a:t>
            </a:r>
            <a:r>
              <a:rPr lang="en-US" altLang="zh-CN" sz="3200" dirty="0" smtClean="0"/>
              <a:t>5</a:t>
            </a:r>
            <a:r>
              <a:rPr lang="zh-CN" altLang="en-US" sz="3200" dirty="0" smtClean="0"/>
              <a:t>：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Obtaining Supporting Evidence </a:t>
            </a:r>
            <a:r>
              <a:rPr lang="zh-CN" altLang="en-US" sz="3200" dirty="0" smtClean="0"/>
              <a:t>收集支撑材料</a:t>
            </a:r>
            <a:endParaRPr lang="en-US" sz="3200" dirty="0"/>
          </a:p>
        </p:txBody>
      </p:sp>
      <p:sp>
        <p:nvSpPr>
          <p:cNvPr id="7" name="Cloud 6"/>
          <p:cNvSpPr/>
          <p:nvPr/>
        </p:nvSpPr>
        <p:spPr>
          <a:xfrm>
            <a:off x="859554" y="1911325"/>
            <a:ext cx="3309929" cy="1247920"/>
          </a:xfrm>
          <a:prstGeom prst="cloud">
            <a:avLst/>
          </a:prstGeom>
          <a:solidFill>
            <a:schemeClr val="bg1">
              <a:lumMod val="65000"/>
            </a:schemeClr>
          </a:solidFill>
          <a:ln w="28575" cmpd="sng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"/>
              </a:rPr>
              <a:t>“unconscious need” or vague question</a:t>
            </a:r>
          </a:p>
          <a:p>
            <a:pPr algn="ctr"/>
            <a:r>
              <a:rPr lang="zh-CN" altLang="en-US" sz="1600" dirty="0" smtClean="0">
                <a:latin typeface="Arial"/>
              </a:rPr>
              <a:t>“下意识的需求”或模糊的问题</a:t>
            </a:r>
            <a:endParaRPr lang="en-US" sz="1600" dirty="0">
              <a:latin typeface="Arial"/>
            </a:endParaRPr>
          </a:p>
        </p:txBody>
      </p:sp>
      <p:sp>
        <p:nvSpPr>
          <p:cNvPr id="8" name="Cloud 7"/>
          <p:cNvSpPr/>
          <p:nvPr/>
        </p:nvSpPr>
        <p:spPr>
          <a:xfrm>
            <a:off x="4625921" y="1755575"/>
            <a:ext cx="3264465" cy="1640499"/>
          </a:xfrm>
          <a:prstGeom prst="cloud">
            <a:avLst/>
          </a:prstGeom>
          <a:solidFill>
            <a:srgbClr val="A6A6A6"/>
          </a:solidFill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"/>
              </a:rPr>
              <a:t>Conscious—but still not quite clear </a:t>
            </a:r>
          </a:p>
          <a:p>
            <a:pPr algn="ctr"/>
            <a:r>
              <a:rPr lang="zh-CN" altLang="en-US" sz="1600" dirty="0" smtClean="0">
                <a:latin typeface="Arial"/>
              </a:rPr>
              <a:t>有意识的但不甚清晰</a:t>
            </a:r>
            <a:endParaRPr lang="en-US" sz="1600" dirty="0">
              <a:latin typeface="Arial"/>
            </a:endParaRPr>
          </a:p>
        </p:txBody>
      </p:sp>
      <p:sp>
        <p:nvSpPr>
          <p:cNvPr id="9" name="Cloud 8"/>
          <p:cNvSpPr/>
          <p:nvPr/>
        </p:nvSpPr>
        <p:spPr>
          <a:xfrm rot="21270599">
            <a:off x="1168983" y="4093114"/>
            <a:ext cx="2402585" cy="1401852"/>
          </a:xfrm>
          <a:prstGeom prst="cloud">
            <a:avLst/>
          </a:prstGeom>
          <a:solidFill>
            <a:srgbClr val="A6A6A6"/>
          </a:solidFill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Arial"/>
              </a:rPr>
              <a:t>Formalized—Q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Arial"/>
              </a:rPr>
              <a:t> </a:t>
            </a:r>
            <a:r>
              <a:rPr lang="zh-CN" altLang="en-US" sz="1600" dirty="0" smtClean="0">
                <a:solidFill>
                  <a:schemeClr val="bg1"/>
                </a:solidFill>
                <a:latin typeface="Arial"/>
              </a:rPr>
              <a:t>正式的问题</a:t>
            </a:r>
            <a:endParaRPr lang="en-US" sz="1600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10" name="Cloud 9"/>
          <p:cNvSpPr/>
          <p:nvPr/>
        </p:nvSpPr>
        <p:spPr>
          <a:xfrm>
            <a:off x="4682651" y="4387068"/>
            <a:ext cx="2780033" cy="1757392"/>
          </a:xfrm>
          <a:prstGeom prst="cloud">
            <a:avLst/>
          </a:prstGeom>
          <a:solidFill>
            <a:srgbClr val="A6A6A6"/>
          </a:solidFill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"/>
              </a:rPr>
              <a:t>Negotiated or</a:t>
            </a:r>
          </a:p>
          <a:p>
            <a:pPr algn="ctr"/>
            <a:r>
              <a:rPr lang="en-US" sz="1600" dirty="0" smtClean="0">
                <a:latin typeface="Arial"/>
              </a:rPr>
              <a:t>Compromised Q  </a:t>
            </a:r>
          </a:p>
          <a:p>
            <a:pPr algn="ctr"/>
            <a:r>
              <a:rPr lang="zh-CN" altLang="en-US" sz="1600" dirty="0" smtClean="0">
                <a:latin typeface="Arial"/>
              </a:rPr>
              <a:t>经过协商或妥协调整过的问题</a:t>
            </a:r>
            <a:endParaRPr lang="en-US" sz="1600" dirty="0">
              <a:latin typeface="Arial"/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3361244" y="2770780"/>
            <a:ext cx="1616477" cy="500279"/>
          </a:xfrm>
          <a:prstGeom prst="rightArrow">
            <a:avLst/>
          </a:prstGeom>
          <a:solidFill>
            <a:schemeClr val="tx2"/>
          </a:solidFill>
          <a:ln>
            <a:solidFill>
              <a:srgbClr val="FF404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2"/>
                </a:solidFill>
              </a:ln>
              <a:solidFill>
                <a:schemeClr val="tx2"/>
              </a:solidFill>
              <a:latin typeface="Arial"/>
            </a:endParaRPr>
          </a:p>
        </p:txBody>
      </p:sp>
      <p:sp>
        <p:nvSpPr>
          <p:cNvPr id="13" name="Right Arrow 12"/>
          <p:cNvSpPr/>
          <p:nvPr/>
        </p:nvSpPr>
        <p:spPr>
          <a:xfrm rot="973436">
            <a:off x="3250651" y="4984212"/>
            <a:ext cx="1411208" cy="349982"/>
          </a:xfrm>
          <a:prstGeom prst="rightArrow">
            <a:avLst/>
          </a:prstGeom>
          <a:solidFill>
            <a:schemeClr val="tx2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196925" y="5775128"/>
            <a:ext cx="1289135" cy="584775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/>
              </a:rPr>
              <a:t>Review of lit</a:t>
            </a:r>
          </a:p>
          <a:p>
            <a:r>
              <a:rPr lang="zh-CN" altLang="en-US" sz="1600" dirty="0" smtClean="0">
                <a:latin typeface="Arial"/>
              </a:rPr>
              <a:t>文献综述</a:t>
            </a:r>
            <a:endParaRPr lang="en-US" sz="1600" dirty="0">
              <a:latin typeface="Arial"/>
            </a:endParaRPr>
          </a:p>
        </p:txBody>
      </p:sp>
      <p:sp>
        <p:nvSpPr>
          <p:cNvPr id="12" name="Left Arrow 11"/>
          <p:cNvSpPr/>
          <p:nvPr/>
        </p:nvSpPr>
        <p:spPr>
          <a:xfrm rot="19648642">
            <a:off x="3202996" y="3739081"/>
            <a:ext cx="2565699" cy="484632"/>
          </a:xfrm>
          <a:prstGeom prst="leftArrow">
            <a:avLst/>
          </a:prstGeom>
          <a:solidFill>
            <a:schemeClr val="tx2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0471" y="1541993"/>
            <a:ext cx="10855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D1282E"/>
                </a:solidFill>
              </a:rPr>
              <a:t>Module 1</a:t>
            </a:r>
          </a:p>
          <a:p>
            <a:r>
              <a:rPr lang="zh-CN" altLang="en-US" dirty="0" smtClean="0">
                <a:solidFill>
                  <a:srgbClr val="D1282E"/>
                </a:solidFill>
              </a:rPr>
              <a:t>模块</a:t>
            </a:r>
            <a:r>
              <a:rPr lang="en-US" altLang="zh-CN" dirty="0" smtClean="0">
                <a:solidFill>
                  <a:srgbClr val="D1282E"/>
                </a:solidFill>
              </a:rPr>
              <a:t>1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24850" y="3396074"/>
            <a:ext cx="16626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D1282E"/>
                </a:solidFill>
              </a:rPr>
              <a:t>Module 2 and 3</a:t>
            </a:r>
          </a:p>
          <a:p>
            <a:r>
              <a:rPr lang="zh-CN" altLang="en-US" dirty="0" smtClean="0">
                <a:solidFill>
                  <a:srgbClr val="D1282E"/>
                </a:solidFill>
              </a:rPr>
              <a:t>模块</a:t>
            </a:r>
            <a:r>
              <a:rPr lang="en-US" altLang="zh-CN" dirty="0" smtClean="0">
                <a:solidFill>
                  <a:srgbClr val="D1282E"/>
                </a:solidFill>
              </a:rPr>
              <a:t>2</a:t>
            </a:r>
            <a:r>
              <a:rPr lang="zh-CN" altLang="en-US" dirty="0" smtClean="0">
                <a:solidFill>
                  <a:srgbClr val="D1282E"/>
                </a:solidFill>
              </a:rPr>
              <a:t>和</a:t>
            </a:r>
            <a:r>
              <a:rPr lang="en-US" altLang="zh-CN" dirty="0" smtClean="0">
                <a:solidFill>
                  <a:srgbClr val="D1282E"/>
                </a:solidFill>
              </a:rPr>
              <a:t>3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56139" y="6171471"/>
            <a:ext cx="15408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D1282E"/>
                </a:solidFill>
              </a:rPr>
              <a:t>Module 4, 5, 6</a:t>
            </a:r>
          </a:p>
          <a:p>
            <a:r>
              <a:rPr lang="zh-CN" altLang="en-US" dirty="0" smtClean="0">
                <a:solidFill>
                  <a:srgbClr val="D1282E"/>
                </a:solidFill>
              </a:rPr>
              <a:t>模块</a:t>
            </a:r>
            <a:r>
              <a:rPr lang="en-US" altLang="zh-CN" dirty="0" smtClean="0">
                <a:solidFill>
                  <a:srgbClr val="D1282E"/>
                </a:solidFill>
              </a:rPr>
              <a:t>4</a:t>
            </a:r>
            <a:r>
              <a:rPr lang="zh-CN" altLang="en-US" dirty="0" smtClean="0">
                <a:solidFill>
                  <a:srgbClr val="D1282E"/>
                </a:solidFill>
              </a:rPr>
              <a:t>，</a:t>
            </a:r>
            <a:r>
              <a:rPr lang="en-US" altLang="zh-CN" dirty="0" smtClean="0">
                <a:solidFill>
                  <a:srgbClr val="D1282E"/>
                </a:solidFill>
              </a:rPr>
              <a:t>5</a:t>
            </a:r>
            <a:r>
              <a:rPr lang="zh-CN" altLang="en-US" dirty="0" smtClean="0">
                <a:solidFill>
                  <a:srgbClr val="D1282E"/>
                </a:solidFill>
              </a:rPr>
              <a:t>，</a:t>
            </a:r>
            <a:r>
              <a:rPr lang="en-US" altLang="zh-CN" dirty="0" smtClean="0">
                <a:solidFill>
                  <a:srgbClr val="D1282E"/>
                </a:solidFill>
              </a:rPr>
              <a:t>6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26744" y="3765406"/>
            <a:ext cx="30128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D1282E"/>
                </a:solidFill>
              </a:rPr>
              <a:t>Information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D1282E"/>
                </a:solidFill>
              </a:rPr>
              <a:t>search</a:t>
            </a:r>
          </a:p>
          <a:p>
            <a:pPr algn="ctr"/>
            <a:r>
              <a:rPr lang="zh-CN" altLang="en-US" dirty="0" smtClean="0">
                <a:solidFill>
                  <a:srgbClr val="D1282E"/>
                </a:solidFill>
              </a:rPr>
              <a:t>信息检索</a:t>
            </a:r>
            <a:endParaRPr lang="en-US" dirty="0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65516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0717" y="274638"/>
            <a:ext cx="8466083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How to  Select Sources for Taking Notes</a:t>
            </a:r>
            <a:br>
              <a:rPr lang="en-US" altLang="zh-CN" dirty="0" smtClean="0"/>
            </a:br>
            <a:r>
              <a:rPr lang="zh-CN" altLang="en-US" dirty="0" smtClean="0"/>
              <a:t>如何选择资料来做笔记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220717" y="1671145"/>
            <a:ext cx="8637534" cy="4708526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en-US" dirty="0" smtClean="0"/>
              <a:t>Before taking notes, we recommend quickly scan a source to </a:t>
            </a:r>
            <a:r>
              <a:rPr lang="en-US" dirty="0" smtClean="0"/>
              <a:t>determine </a:t>
            </a:r>
            <a:r>
              <a:rPr lang="en-US" dirty="0" smtClean="0"/>
              <a:t>potential relevance by</a:t>
            </a:r>
            <a:r>
              <a:rPr lang="en-US" dirty="0" smtClean="0"/>
              <a:t>:</a:t>
            </a:r>
          </a:p>
          <a:p>
            <a:pPr>
              <a:lnSpc>
                <a:spcPct val="120000"/>
              </a:lnSpc>
              <a:buNone/>
            </a:pPr>
            <a:r>
              <a:rPr lang="zh-CN" altLang="en-US" dirty="0" smtClean="0"/>
              <a:t>做笔记之前，我们建议快速浏览资料，以确定它的相关度：</a:t>
            </a:r>
            <a:endParaRPr lang="en-US" dirty="0" smtClean="0"/>
          </a:p>
          <a:p>
            <a:pPr>
              <a:lnSpc>
                <a:spcPct val="120000"/>
              </a:lnSpc>
              <a:buNone/>
            </a:pPr>
            <a:r>
              <a:rPr lang="en-US" dirty="0" smtClean="0"/>
              <a:t>1. Reading the title and publication </a:t>
            </a:r>
            <a:r>
              <a:rPr lang="en-US" dirty="0" smtClean="0"/>
              <a:t>information</a:t>
            </a:r>
          </a:p>
          <a:p>
            <a:pPr>
              <a:lnSpc>
                <a:spcPct val="120000"/>
              </a:lnSpc>
              <a:buNone/>
            </a:pPr>
            <a:r>
              <a:rPr lang="en-US" altLang="zh-CN" dirty="0" smtClean="0"/>
              <a:t>1</a:t>
            </a:r>
            <a:r>
              <a:rPr lang="en-US" altLang="zh-CN" dirty="0" smtClean="0"/>
              <a:t>. </a:t>
            </a:r>
            <a:r>
              <a:rPr lang="zh-CN" altLang="en-US" dirty="0" smtClean="0"/>
              <a:t>阅读</a:t>
            </a:r>
            <a:r>
              <a:rPr lang="zh-CN" altLang="en-US" dirty="0" smtClean="0"/>
              <a:t>标题和出版信息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/>
              <a:t>2</a:t>
            </a:r>
            <a:r>
              <a:rPr lang="en-US" dirty="0" smtClean="0"/>
              <a:t>. Reading the abstract, if an article, or the introduction, </a:t>
            </a:r>
            <a:r>
              <a:rPr lang="en-US" dirty="0" smtClean="0"/>
              <a:t>table </a:t>
            </a:r>
            <a:r>
              <a:rPr lang="en-US" dirty="0" smtClean="0"/>
              <a:t>of contents, using the index, if a book.  </a:t>
            </a:r>
            <a:endParaRPr lang="en-US" dirty="0" smtClean="0"/>
          </a:p>
          <a:p>
            <a:pPr>
              <a:lnSpc>
                <a:spcPct val="120000"/>
              </a:lnSpc>
              <a:buNone/>
            </a:pPr>
            <a:r>
              <a:rPr lang="en-US" altLang="zh-CN" dirty="0" smtClean="0"/>
              <a:t>2</a:t>
            </a:r>
            <a:r>
              <a:rPr lang="en-US" altLang="zh-CN" dirty="0" smtClean="0"/>
              <a:t>. </a:t>
            </a:r>
            <a:r>
              <a:rPr lang="zh-CN" altLang="en-US" dirty="0" smtClean="0"/>
              <a:t>对于</a:t>
            </a:r>
            <a:r>
              <a:rPr lang="zh-CN" altLang="en-US" dirty="0" smtClean="0"/>
              <a:t>文章，阅读摘要；对于书，阅读其介绍、目录和使用索引。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/>
              <a:t>3</a:t>
            </a:r>
            <a:r>
              <a:rPr lang="en-US" dirty="0" smtClean="0"/>
              <a:t>. Read the first and last paragraphs of chapters and/or the </a:t>
            </a:r>
            <a:r>
              <a:rPr lang="en-US" dirty="0" smtClean="0"/>
              <a:t>first </a:t>
            </a:r>
            <a:r>
              <a:rPr lang="en-US" dirty="0" smtClean="0"/>
              <a:t>and last sentences of paragraphs.  Dig more deeply if </a:t>
            </a:r>
            <a:r>
              <a:rPr lang="en-US" dirty="0" smtClean="0"/>
              <a:t>content </a:t>
            </a:r>
            <a:r>
              <a:rPr lang="en-US" dirty="0" smtClean="0"/>
              <a:t>appears relevant to your research topic.</a:t>
            </a:r>
          </a:p>
          <a:p>
            <a:pPr>
              <a:lnSpc>
                <a:spcPct val="120000"/>
              </a:lnSpc>
              <a:buNone/>
            </a:pPr>
            <a:r>
              <a:rPr lang="en-US" altLang="zh-CN" dirty="0" smtClean="0"/>
              <a:t>3. </a:t>
            </a:r>
            <a:r>
              <a:rPr lang="zh-CN" altLang="en-US" dirty="0" smtClean="0"/>
              <a:t>阅读</a:t>
            </a:r>
            <a:r>
              <a:rPr lang="zh-CN" altLang="en-US" dirty="0" smtClean="0"/>
              <a:t>章节的头几段和最后几段，和</a:t>
            </a:r>
            <a:r>
              <a:rPr lang="en-US" altLang="zh-CN" dirty="0" smtClean="0"/>
              <a:t>/</a:t>
            </a:r>
            <a:r>
              <a:rPr lang="zh-CN" altLang="en-US" dirty="0" smtClean="0"/>
              <a:t>或段落的头几句和最后几句。</a:t>
            </a:r>
            <a:r>
              <a:rPr lang="zh-CN" altLang="en-US" dirty="0" smtClean="0"/>
              <a:t>如果内容</a:t>
            </a:r>
            <a:r>
              <a:rPr lang="zh-CN" altLang="en-US" dirty="0" smtClean="0"/>
              <a:t>看来和你的研究主题高度相关，可以更深入地阅读和挖掘下。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93460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35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Important Practices in Note Taking</a:t>
            </a:r>
            <a:br>
              <a:rPr lang="en-US" dirty="0" smtClean="0"/>
            </a:br>
            <a:r>
              <a:rPr lang="zh-CN" altLang="en-US" dirty="0" smtClean="0"/>
              <a:t>做笔记的注意事项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996" y="1512650"/>
            <a:ext cx="8563231" cy="585433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en-US" dirty="0" smtClean="0"/>
              <a:t>1. Professor </a:t>
            </a:r>
            <a:r>
              <a:rPr lang="en-US" dirty="0" err="1" smtClean="0"/>
              <a:t>Jia</a:t>
            </a:r>
            <a:r>
              <a:rPr lang="en-US" dirty="0" smtClean="0"/>
              <a:t> </a:t>
            </a:r>
            <a:r>
              <a:rPr lang="en-US" dirty="0" err="1" smtClean="0"/>
              <a:t>Junzhi</a:t>
            </a:r>
            <a:r>
              <a:rPr lang="en-US" dirty="0" smtClean="0"/>
              <a:t>, from Shanxi University, will now </a:t>
            </a:r>
            <a:r>
              <a:rPr lang="en-US" dirty="0" smtClean="0"/>
              <a:t>explain </a:t>
            </a:r>
            <a:r>
              <a:rPr lang="en-US" dirty="0" smtClean="0"/>
              <a:t>how to note down the correct bibliographic/citation </a:t>
            </a:r>
            <a:r>
              <a:rPr lang="en-US" dirty="0" smtClean="0"/>
              <a:t>information </a:t>
            </a:r>
            <a:r>
              <a:rPr lang="en-US" dirty="0" smtClean="0"/>
              <a:t>for each source.</a:t>
            </a:r>
          </a:p>
          <a:p>
            <a:pPr>
              <a:lnSpc>
                <a:spcPct val="120000"/>
              </a:lnSpc>
              <a:buNone/>
            </a:pPr>
            <a:r>
              <a:rPr lang="zh-CN" altLang="en-US" dirty="0" smtClean="0"/>
              <a:t>来自山西大学的贾君枝教授，将解释如何为每个资料记下正确的书目</a:t>
            </a:r>
            <a:r>
              <a:rPr lang="en-US" altLang="zh-CN" dirty="0" smtClean="0"/>
              <a:t>/</a:t>
            </a:r>
            <a:r>
              <a:rPr lang="zh-CN" altLang="en-US" dirty="0" smtClean="0"/>
              <a:t>引用</a:t>
            </a:r>
            <a:r>
              <a:rPr lang="zh-CN" altLang="en-US" dirty="0" smtClean="0"/>
              <a:t>条目。</a:t>
            </a:r>
          </a:p>
          <a:p>
            <a:pPr>
              <a:lnSpc>
                <a:spcPct val="120000"/>
              </a:lnSpc>
              <a:buNone/>
            </a:pPr>
            <a:r>
              <a:rPr lang="en-US" altLang="zh-CN" dirty="0" smtClean="0"/>
              <a:t>2</a:t>
            </a:r>
            <a:r>
              <a:rPr lang="en-US" altLang="zh-CN" dirty="0" smtClean="0"/>
              <a:t>. </a:t>
            </a:r>
            <a:r>
              <a:rPr lang="en-US" dirty="0" smtClean="0"/>
              <a:t>Remember to record the page number(s) in the source that </a:t>
            </a:r>
            <a:r>
              <a:rPr lang="en-US" dirty="0" smtClean="0"/>
              <a:t> corresponds </a:t>
            </a:r>
            <a:r>
              <a:rPr lang="en-US" dirty="0" smtClean="0"/>
              <a:t>to the content of your notes.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/>
              <a:t>2.</a:t>
            </a:r>
            <a:r>
              <a:rPr lang="zh-CN" altLang="en-US" dirty="0" smtClean="0"/>
              <a:t>注意要记下对应你的笔记内容的页码。</a:t>
            </a:r>
          </a:p>
          <a:p>
            <a:pPr>
              <a:lnSpc>
                <a:spcPct val="120000"/>
              </a:lnSpc>
              <a:buNone/>
            </a:pPr>
            <a:r>
              <a:rPr lang="en-US" altLang="zh-CN" dirty="0" smtClean="0"/>
              <a:t>3</a:t>
            </a:r>
            <a:r>
              <a:rPr lang="en-US" altLang="zh-CN" dirty="0" smtClean="0"/>
              <a:t>. </a:t>
            </a:r>
            <a:r>
              <a:rPr lang="en-US" dirty="0" smtClean="0"/>
              <a:t>Direct quotations should be used sparingly, only for special </a:t>
            </a:r>
            <a:r>
              <a:rPr lang="en-US" dirty="0" smtClean="0"/>
              <a:t>purposes </a:t>
            </a:r>
            <a:r>
              <a:rPr lang="en-US" dirty="0" smtClean="0"/>
              <a:t>(for example, when the author’s words are necessary </a:t>
            </a:r>
            <a:r>
              <a:rPr lang="en-US" dirty="0" smtClean="0"/>
              <a:t>to </a:t>
            </a:r>
            <a:r>
              <a:rPr lang="en-US" dirty="0" smtClean="0"/>
              <a:t>clarify a point).  Always use quotation marks around the </a:t>
            </a:r>
            <a:r>
              <a:rPr lang="en-US" dirty="0" smtClean="0"/>
              <a:t>text </a:t>
            </a:r>
            <a:r>
              <a:rPr lang="en-US" dirty="0" smtClean="0"/>
              <a:t>and copy the exact wording accurately from the source.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/>
              <a:t>3.</a:t>
            </a:r>
            <a:r>
              <a:rPr lang="zh-CN" altLang="en-US" dirty="0" smtClean="0"/>
              <a:t>直接引述应谨慎使用，仅用于特殊用途（例如，当有必要用作者的</a:t>
            </a:r>
            <a:r>
              <a:rPr lang="zh-CN" altLang="en-US" dirty="0" smtClean="0"/>
              <a:t>原话</a:t>
            </a:r>
            <a:r>
              <a:rPr lang="zh-CN" altLang="en-US" dirty="0" smtClean="0"/>
              <a:t>澄清某个点）。始终注意原文引用一定要用引号标出，并准确地</a:t>
            </a:r>
            <a:r>
              <a:rPr lang="zh-CN" altLang="en-US" dirty="0" smtClean="0"/>
              <a:t>逐字复制</a:t>
            </a:r>
            <a:r>
              <a:rPr lang="zh-CN" altLang="en-US" dirty="0" smtClean="0"/>
              <a:t>原文。</a:t>
            </a:r>
          </a:p>
          <a:p>
            <a:pPr>
              <a:lnSpc>
                <a:spcPct val="120000"/>
              </a:lnSpc>
              <a:buNone/>
            </a:pPr>
            <a:r>
              <a:rPr lang="en-US" altLang="zh-CN" dirty="0" smtClean="0"/>
              <a:t>4</a:t>
            </a:r>
            <a:r>
              <a:rPr lang="en-US" altLang="zh-CN" dirty="0" smtClean="0"/>
              <a:t>. </a:t>
            </a:r>
            <a:r>
              <a:rPr lang="en-US" dirty="0" smtClean="0"/>
              <a:t>Generally do not copy the wording directly from a source but </a:t>
            </a:r>
            <a:r>
              <a:rPr lang="en-US" dirty="0" smtClean="0"/>
              <a:t>write </a:t>
            </a:r>
            <a:r>
              <a:rPr lang="en-US" dirty="0" smtClean="0"/>
              <a:t>down the ideas in your own words, without looking at the </a:t>
            </a:r>
            <a:r>
              <a:rPr lang="en-US" dirty="0" smtClean="0"/>
              <a:t>source</a:t>
            </a:r>
            <a:r>
              <a:rPr lang="en-US" dirty="0" smtClean="0"/>
              <a:t>.  This practice will avoid unintended plagiarism.</a:t>
            </a:r>
          </a:p>
          <a:p>
            <a:pPr>
              <a:lnSpc>
                <a:spcPct val="120000"/>
              </a:lnSpc>
              <a:buNone/>
            </a:pPr>
            <a:r>
              <a:rPr lang="en-US" dirty="0" smtClean="0"/>
              <a:t>4.</a:t>
            </a:r>
            <a:r>
              <a:rPr lang="zh-CN" altLang="en-US" dirty="0" smtClean="0"/>
              <a:t>通常不直接复制原文，而是不看原文，用你自己的话复述其想法。</a:t>
            </a:r>
            <a:r>
              <a:rPr lang="zh-CN" altLang="en-US" dirty="0" smtClean="0"/>
              <a:t>这种</a:t>
            </a:r>
            <a:r>
              <a:rPr lang="zh-CN" altLang="en-US" dirty="0" smtClean="0"/>
              <a:t>做法将避免复制原文时标注和说明不足涉嫌抄袭。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66265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Notes to Take </a:t>
            </a:r>
            <a:r>
              <a:rPr lang="zh-CN" altLang="en-US" dirty="0" smtClean="0"/>
              <a:t>笔记</a:t>
            </a:r>
            <a:r>
              <a:rPr lang="zh-CN" altLang="en-US" dirty="0" smtClean="0"/>
              <a:t>内容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186" y="1087821"/>
            <a:ext cx="8497615" cy="5770179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en-US" dirty="0" smtClean="0"/>
              <a:t>For each source that you believe might be useful, take notes on </a:t>
            </a:r>
            <a:r>
              <a:rPr lang="en-US" dirty="0" smtClean="0"/>
              <a:t>the </a:t>
            </a:r>
            <a:r>
              <a:rPr lang="en-US" dirty="0" smtClean="0"/>
              <a:t>following: </a:t>
            </a:r>
            <a:r>
              <a:rPr lang="zh-CN" altLang="en-US" dirty="0" smtClean="0"/>
              <a:t>对于每个你相信可能是有用的资料，做下列笔记：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Author’s </a:t>
            </a:r>
            <a:r>
              <a:rPr lang="en-US" dirty="0" smtClean="0"/>
              <a:t>qualifications, including education, </a:t>
            </a:r>
            <a:r>
              <a:rPr lang="en-US" dirty="0" smtClean="0"/>
              <a:t>organizational </a:t>
            </a:r>
            <a:r>
              <a:rPr lang="en-US" dirty="0" smtClean="0"/>
              <a:t>affiliation, publications</a:t>
            </a:r>
          </a:p>
          <a:p>
            <a:pPr>
              <a:lnSpc>
                <a:spcPct val="120000"/>
              </a:lnSpc>
            </a:pPr>
            <a:r>
              <a:rPr lang="zh-CN" altLang="en-US" dirty="0" smtClean="0"/>
              <a:t>作者</a:t>
            </a:r>
            <a:r>
              <a:rPr lang="zh-CN" altLang="en-US" dirty="0" smtClean="0"/>
              <a:t>的资质，包括教育、组织关系、出版物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Source </a:t>
            </a:r>
            <a:r>
              <a:rPr lang="en-US" dirty="0" smtClean="0"/>
              <a:t>bias or perspective: what is the author/creator in </a:t>
            </a:r>
            <a:r>
              <a:rPr lang="en-US" dirty="0" smtClean="0"/>
              <a:t> favor </a:t>
            </a:r>
            <a:r>
              <a:rPr lang="en-US" dirty="0" smtClean="0"/>
              <a:t>of or against </a:t>
            </a:r>
            <a:r>
              <a:rPr lang="zh-CN" altLang="en-US" dirty="0" smtClean="0"/>
              <a:t>偏见</a:t>
            </a:r>
            <a:r>
              <a:rPr lang="zh-CN" altLang="en-US" dirty="0" smtClean="0"/>
              <a:t>或视角：</a:t>
            </a:r>
            <a:r>
              <a:rPr lang="zh-CN" altLang="zh-CN" dirty="0" smtClean="0"/>
              <a:t>作者</a:t>
            </a:r>
            <a:r>
              <a:rPr lang="en-US" altLang="zh-CN" dirty="0" smtClean="0"/>
              <a:t>/</a:t>
            </a:r>
            <a:r>
              <a:rPr lang="zh-CN" altLang="zh-CN" dirty="0" smtClean="0"/>
              <a:t>创建者赞成或反对的是</a:t>
            </a:r>
            <a:r>
              <a:rPr lang="zh-CN" altLang="zh-CN" dirty="0" smtClean="0"/>
              <a:t>什么</a:t>
            </a:r>
            <a:endParaRPr lang="zh-CN" alt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Controversies </a:t>
            </a:r>
            <a:r>
              <a:rPr lang="en-US" dirty="0" smtClean="0"/>
              <a:t>concerning topic </a:t>
            </a:r>
            <a:r>
              <a:rPr lang="zh-CN" altLang="en-US" dirty="0" smtClean="0"/>
              <a:t>有关主题的争议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Verification </a:t>
            </a:r>
            <a:r>
              <a:rPr lang="en-US" dirty="0" smtClean="0"/>
              <a:t>of information </a:t>
            </a:r>
            <a:r>
              <a:rPr lang="zh-CN" altLang="en-US" dirty="0" smtClean="0"/>
              <a:t>信息的验证：</a:t>
            </a:r>
          </a:p>
          <a:p>
            <a:pPr lvl="1">
              <a:lnSpc>
                <a:spcPct val="120000"/>
              </a:lnSpc>
              <a:buNone/>
            </a:pPr>
            <a:r>
              <a:rPr lang="en-US" altLang="zh-CN" dirty="0" smtClean="0"/>
              <a:t>I</a:t>
            </a:r>
            <a:r>
              <a:rPr lang="en-US" dirty="0" smtClean="0"/>
              <a:t>s </a:t>
            </a:r>
            <a:r>
              <a:rPr lang="en-US" dirty="0" smtClean="0"/>
              <a:t>the information concerning the evidence (facts) </a:t>
            </a:r>
            <a:r>
              <a:rPr lang="en-US" dirty="0" smtClean="0"/>
              <a:t>verifiable </a:t>
            </a:r>
            <a:r>
              <a:rPr lang="en-US" dirty="0" smtClean="0"/>
              <a:t>in other sources?</a:t>
            </a:r>
          </a:p>
          <a:p>
            <a:pPr lvl="1">
              <a:lnSpc>
                <a:spcPct val="120000"/>
              </a:lnSpc>
              <a:buNone/>
            </a:pPr>
            <a:r>
              <a:rPr lang="zh-CN" altLang="en-US" dirty="0" smtClean="0"/>
              <a:t>有关</a:t>
            </a:r>
            <a:r>
              <a:rPr lang="zh-CN" altLang="en-US" dirty="0" smtClean="0"/>
              <a:t>证据（事实）的信息能否通过其他来源验证？</a:t>
            </a:r>
          </a:p>
          <a:p>
            <a:pPr lvl="1">
              <a:lnSpc>
                <a:spcPct val="120000"/>
              </a:lnSpc>
              <a:buNone/>
            </a:pPr>
            <a:r>
              <a:rPr lang="en-US" dirty="0" smtClean="0"/>
              <a:t>Does </a:t>
            </a:r>
            <a:r>
              <a:rPr lang="en-US" dirty="0" smtClean="0"/>
              <a:t>the source contain references so that you can verify the information in this source?	</a:t>
            </a:r>
          </a:p>
          <a:p>
            <a:pPr lvl="1">
              <a:lnSpc>
                <a:spcPct val="120000"/>
              </a:lnSpc>
              <a:buNone/>
            </a:pPr>
            <a:r>
              <a:rPr lang="zh-CN" altLang="en-US" dirty="0" smtClean="0"/>
              <a:t>资料是否</a:t>
            </a:r>
            <a:r>
              <a:rPr lang="zh-CN" altLang="en-US" dirty="0" smtClean="0"/>
              <a:t>包含引用，以便你可以验证在这个信息？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Main </a:t>
            </a:r>
            <a:r>
              <a:rPr lang="en-US" dirty="0" smtClean="0"/>
              <a:t>idea (argument, thesis) of the work </a:t>
            </a:r>
          </a:p>
          <a:p>
            <a:pPr>
              <a:lnSpc>
                <a:spcPct val="120000"/>
              </a:lnSpc>
            </a:pPr>
            <a:r>
              <a:rPr lang="zh-CN" altLang="en-US" dirty="0" smtClean="0"/>
              <a:t>资料</a:t>
            </a:r>
            <a:r>
              <a:rPr lang="zh-CN" altLang="en-US" dirty="0" smtClean="0"/>
              <a:t>的主要想法（论点、论题）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Ideas </a:t>
            </a:r>
            <a:r>
              <a:rPr lang="en-US" dirty="0" smtClean="0"/>
              <a:t>of value to your research (arguments, theses) of the </a:t>
            </a:r>
            <a:r>
              <a:rPr lang="en-US" dirty="0" smtClean="0"/>
              <a:t>work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zh-CN" altLang="en-US" dirty="0" smtClean="0"/>
              <a:t>对</a:t>
            </a:r>
            <a:r>
              <a:rPr lang="zh-CN" altLang="en-US" dirty="0" smtClean="0"/>
              <a:t>你的研究（论点、论题）有价值的想法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New </a:t>
            </a:r>
            <a:r>
              <a:rPr lang="en-US" dirty="0" smtClean="0"/>
              <a:t>information that you learned from this source</a:t>
            </a:r>
          </a:p>
          <a:p>
            <a:pPr>
              <a:lnSpc>
                <a:spcPct val="120000"/>
              </a:lnSpc>
            </a:pPr>
            <a:r>
              <a:rPr lang="zh-CN" altLang="en-US" dirty="0" smtClean="0"/>
              <a:t>你</a:t>
            </a:r>
            <a:r>
              <a:rPr lang="zh-CN" altLang="en-US" dirty="0" smtClean="0"/>
              <a:t>从这个资料中学到的</a:t>
            </a:r>
            <a:r>
              <a:rPr lang="zh-CN" altLang="en-US" dirty="0" smtClean="0"/>
              <a:t>新事实（证据）</a:t>
            </a:r>
            <a:endParaRPr lang="zh-CN" alt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Evaluation </a:t>
            </a:r>
            <a:r>
              <a:rPr lang="en-US" dirty="0" smtClean="0"/>
              <a:t>– usefulness of the source for your small project </a:t>
            </a:r>
            <a:r>
              <a:rPr lang="en-US" dirty="0" smtClean="0"/>
              <a:t>topic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zh-CN" altLang="en-US" dirty="0" smtClean="0"/>
              <a:t>评估</a:t>
            </a:r>
            <a:r>
              <a:rPr lang="en-US" altLang="zh-CN" dirty="0" smtClean="0"/>
              <a:t>- </a:t>
            </a:r>
            <a:r>
              <a:rPr lang="zh-CN" altLang="en-US" dirty="0" smtClean="0"/>
              <a:t>这个资料对你的项目的有用性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Questions </a:t>
            </a:r>
            <a:r>
              <a:rPr lang="en-US" dirty="0" smtClean="0"/>
              <a:t>to pursue</a:t>
            </a:r>
            <a:r>
              <a:rPr lang="en-US" dirty="0" smtClean="0"/>
              <a:t>?</a:t>
            </a:r>
            <a:r>
              <a:rPr lang="zh-CN" altLang="en-US" smtClean="0"/>
              <a:t>其他想要解答的</a:t>
            </a:r>
            <a:r>
              <a:rPr lang="zh-CN" altLang="en-US" smtClean="0"/>
              <a:t>疑问</a:t>
            </a:r>
            <a:r>
              <a:rPr lang="zh-CN" altLang="en-US" smtClean="0"/>
              <a:t>？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52827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22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Obtaining Supporting </a:t>
            </a:r>
            <a:r>
              <a:rPr lang="en-US" altLang="zh-CN" dirty="0" smtClean="0"/>
              <a:t>Evidence</a:t>
            </a:r>
            <a:br>
              <a:rPr lang="en-US" altLang="zh-CN" dirty="0" smtClean="0"/>
            </a:br>
            <a:r>
              <a:rPr lang="en-US" altLang="zh-CN" dirty="0" smtClean="0"/>
              <a:t> </a:t>
            </a:r>
            <a:r>
              <a:rPr lang="zh-CN" altLang="en-US" dirty="0" smtClean="0"/>
              <a:t>收集支撑材料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186" y="1749972"/>
            <a:ext cx="8497615" cy="5770179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None/>
            </a:pPr>
            <a:r>
              <a:rPr lang="en-US" sz="2400" dirty="0" smtClean="0"/>
              <a:t>Please complete worksheet- Taking Notes on Sources for your project.</a:t>
            </a:r>
          </a:p>
          <a:p>
            <a:pPr>
              <a:lnSpc>
                <a:spcPct val="120000"/>
              </a:lnSpc>
              <a:buNone/>
            </a:pPr>
            <a:r>
              <a:rPr lang="zh-CN" altLang="en-US" sz="2400" dirty="0" smtClean="0"/>
              <a:t>请完成</a:t>
            </a:r>
            <a:r>
              <a:rPr lang="en-US" altLang="zh-CN" sz="2400" dirty="0" smtClean="0"/>
              <a:t>《</a:t>
            </a:r>
            <a:r>
              <a:rPr lang="zh-CN" altLang="en-US" sz="2400" dirty="0" smtClean="0"/>
              <a:t>做资料笔记</a:t>
            </a:r>
            <a:r>
              <a:rPr lang="en-US" altLang="zh-CN" sz="2400" dirty="0" smtClean="0"/>
              <a:t>》</a:t>
            </a:r>
            <a:r>
              <a:rPr lang="zh-CN" altLang="en-US" sz="2400" dirty="0" smtClean="0"/>
              <a:t>工作表。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1252827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2864</TotalTime>
  <Words>666</Words>
  <Application>Microsoft Office PowerPoint</Application>
  <PresentationFormat>全屏显示(4:3)</PresentationFormat>
  <Paragraphs>67</Paragraphs>
  <Slides>5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Theme</vt:lpstr>
      <vt:lpstr>Module 5: 模块5： Obtaining Supporting Evidence 收集支撑材料</vt:lpstr>
      <vt:lpstr>How to  Select Sources for Taking Notes 如何选择资料来做笔记</vt:lpstr>
      <vt:lpstr>Important Practices in Note Taking 做笔记的注意事项</vt:lpstr>
      <vt:lpstr>Notes to Take 笔记内容</vt:lpstr>
      <vt:lpstr>Obtaining Supporting Evidence  收集支撑材料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Louise Robbins</dc:creator>
  <cp:lastModifiedBy>yuzhang</cp:lastModifiedBy>
  <cp:revision>40</cp:revision>
  <dcterms:created xsi:type="dcterms:W3CDTF">2015-05-26T15:33:29Z</dcterms:created>
  <dcterms:modified xsi:type="dcterms:W3CDTF">2015-06-10T06:28:20Z</dcterms:modified>
</cp:coreProperties>
</file>