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44"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3" r:id="rId24"/>
    <p:sldId id="278" r:id="rId25"/>
    <p:sldId id="279" r:id="rId26"/>
    <p:sldId id="280" r:id="rId27"/>
    <p:sldId id="281"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08" autoAdjust="0"/>
  </p:normalViewPr>
  <p:slideViewPr>
    <p:cSldViewPr snapToGrid="0" snapToObjects="1">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CFF027-61D2-44E2-8CD7-46F2ED59689A}" type="datetimeFigureOut">
              <a:rPr lang="zh-CN" altLang="en-US" smtClean="0"/>
              <a:pPr/>
              <a:t>2015/6/20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0445EF-C928-4469-8209-54332D7C99C3}"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2</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11</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12</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13</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14</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15</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16</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17</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18</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19</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20</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3</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21</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22</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23</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24</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25</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26</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27</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28</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7</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8</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9</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E0445EF-C928-4469-8209-54332D7C99C3}" type="slidenum">
              <a:rPr lang="zh-CN" altLang="en-US" smtClean="0"/>
              <a:pPr/>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1DEABC-D766-4322-8E78-B830FAE35C72}" type="datetime4">
              <a:rPr lang="en-US" smtClean="0"/>
              <a:pPr/>
              <a:t>June 20,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extLst>
      <p:ext uri="{BB962C8B-B14F-4D97-AF65-F5344CB8AC3E}">
        <p14:creationId xmlns="" xmlns:p14="http://schemas.microsoft.com/office/powerpoint/2010/main" val="277662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June 20,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 xmlns:p14="http://schemas.microsoft.com/office/powerpoint/2010/main" val="76256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pPr/>
              <a:t>June 20,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 xmlns:p14="http://schemas.microsoft.com/office/powerpoint/2010/main" val="3630577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333F43-3E86-47E4-BFBB-2476D384E1C6}" type="datetime4">
              <a:rPr lang="en-US" smtClean="0"/>
              <a:pPr/>
              <a:t>June 20,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 xmlns:p14="http://schemas.microsoft.com/office/powerpoint/2010/main" val="1569700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663BA-01FC-4367-B6F3-ABB2645D55F1}" type="datetime4">
              <a:rPr lang="en-US" smtClean="0"/>
              <a:pPr/>
              <a:t>June 20,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dirty="0"/>
          </a:p>
        </p:txBody>
      </p:sp>
    </p:spTree>
    <p:extLst>
      <p:ext uri="{BB962C8B-B14F-4D97-AF65-F5344CB8AC3E}">
        <p14:creationId xmlns="" xmlns:p14="http://schemas.microsoft.com/office/powerpoint/2010/main" val="37504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B19C71-EC74-44AF-B27E-FC7DC3C3A61D}" type="datetime4">
              <a:rPr lang="en-US" smtClean="0"/>
              <a:pPr/>
              <a:t>June 20,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 xmlns:p14="http://schemas.microsoft.com/office/powerpoint/2010/main" val="2475174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5CDA29-3CBE-48EA-92AE-A996835462BA}" type="datetime4">
              <a:rPr lang="en-US" smtClean="0"/>
              <a:pPr/>
              <a:t>June 20, 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 xmlns:p14="http://schemas.microsoft.com/office/powerpoint/2010/main" val="172001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June 20, 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 xmlns:p14="http://schemas.microsoft.com/office/powerpoint/2010/main" val="3511664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June 20, 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 xmlns:p14="http://schemas.microsoft.com/office/powerpoint/2010/main" val="1569568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June 20,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 xmlns:p14="http://schemas.microsoft.com/office/powerpoint/2010/main" val="4052505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June 20,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dirty="0"/>
          </a:p>
        </p:txBody>
      </p:sp>
    </p:spTree>
    <p:extLst>
      <p:ext uri="{BB962C8B-B14F-4D97-AF65-F5344CB8AC3E}">
        <p14:creationId xmlns="" xmlns:p14="http://schemas.microsoft.com/office/powerpoint/2010/main" val="232221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0EFEE-2756-4A20-BF2A-63F0A94F99AC}" type="datetime4">
              <a:rPr lang="en-US" smtClean="0"/>
              <a:pPr/>
              <a:t>June 20, 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DF745-7D3F-47F4-83A3-874385CFAA69}" type="slidenum">
              <a:rPr lang="en-US" smtClean="0"/>
              <a:pPr/>
              <a:t>‹#›</a:t>
            </a:fld>
            <a:endParaRPr lang="en-US" dirty="0"/>
          </a:p>
        </p:txBody>
      </p:sp>
    </p:spTree>
    <p:extLst>
      <p:ext uri="{BB962C8B-B14F-4D97-AF65-F5344CB8AC3E}">
        <p14:creationId xmlns="" xmlns:p14="http://schemas.microsoft.com/office/powerpoint/2010/main" val="3833384204"/>
      </p:ext>
    </p:extLst>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2232278" y="3271059"/>
            <a:ext cx="3194466" cy="2873401"/>
          </a:xfrm>
          <a:prstGeom prst="ellipse">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i="1" dirty="0">
              <a:solidFill>
                <a:srgbClr val="D1282E"/>
              </a:solidFill>
              <a:latin typeface="Arial"/>
            </a:endParaRPr>
          </a:p>
        </p:txBody>
      </p:sp>
      <p:sp>
        <p:nvSpPr>
          <p:cNvPr id="6" name="Title 5"/>
          <p:cNvSpPr>
            <a:spLocks noGrp="1"/>
          </p:cNvSpPr>
          <p:nvPr>
            <p:ph type="title"/>
          </p:nvPr>
        </p:nvSpPr>
        <p:spPr>
          <a:xfrm>
            <a:off x="457199" y="182214"/>
            <a:ext cx="7856111" cy="1001773"/>
          </a:xfrm>
        </p:spPr>
        <p:txBody>
          <a:bodyPr>
            <a:noAutofit/>
          </a:bodyPr>
          <a:lstStyle/>
          <a:p>
            <a:pPr algn="ctr"/>
            <a:r>
              <a:rPr lang="en-US" sz="3200" dirty="0" smtClean="0"/>
              <a:t>Module </a:t>
            </a:r>
            <a:r>
              <a:rPr lang="en-US" altLang="zh-CN" sz="3200" dirty="0" smtClean="0"/>
              <a:t>Two</a:t>
            </a:r>
            <a:r>
              <a:rPr lang="en-US" sz="3200" dirty="0" smtClean="0"/>
              <a:t>: </a:t>
            </a:r>
            <a:r>
              <a:rPr lang="zh-CN" altLang="en-US" sz="3200" dirty="0" smtClean="0"/>
              <a:t>模块</a:t>
            </a:r>
            <a:r>
              <a:rPr lang="en-US" altLang="zh-CN" sz="3200" dirty="0" smtClean="0"/>
              <a:t>2</a:t>
            </a:r>
            <a:r>
              <a:rPr lang="zh-CN" altLang="en-US" sz="3200" dirty="0" smtClean="0"/>
              <a:t>：</a:t>
            </a:r>
            <a:r>
              <a:rPr lang="en-US" sz="3200" dirty="0" smtClean="0"/>
              <a:t/>
            </a:r>
            <a:br>
              <a:rPr lang="en-US" sz="3200" dirty="0" smtClean="0"/>
            </a:br>
            <a:r>
              <a:rPr lang="en-US" altLang="zh-CN" sz="3200" dirty="0" smtClean="0"/>
              <a:t>Background Res</a:t>
            </a:r>
            <a:r>
              <a:rPr lang="en-US" sz="3200" dirty="0" smtClean="0"/>
              <a:t>earch Basics </a:t>
            </a:r>
            <a:r>
              <a:rPr lang="zh-CN" altLang="en-US" sz="3200" dirty="0" smtClean="0"/>
              <a:t>背景研究基础</a:t>
            </a:r>
            <a:endParaRPr lang="en-US" sz="3200" dirty="0"/>
          </a:p>
        </p:txBody>
      </p:sp>
      <p:sp>
        <p:nvSpPr>
          <p:cNvPr id="7" name="Cloud 6"/>
          <p:cNvSpPr/>
          <p:nvPr/>
        </p:nvSpPr>
        <p:spPr>
          <a:xfrm>
            <a:off x="859554" y="1911325"/>
            <a:ext cx="3309929" cy="1247920"/>
          </a:xfrm>
          <a:prstGeom prst="cloud">
            <a:avLst/>
          </a:prstGeom>
          <a:solidFill>
            <a:schemeClr val="bg1">
              <a:lumMod val="65000"/>
            </a:schemeClr>
          </a:solidFill>
          <a:ln w="28575" cmpd="sng">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latin typeface="Arial"/>
              </a:rPr>
              <a:t>“unconscious need” or vague question</a:t>
            </a:r>
          </a:p>
          <a:p>
            <a:pPr algn="ctr"/>
            <a:r>
              <a:rPr lang="zh-CN" altLang="en-US" sz="1600" dirty="0" smtClean="0">
                <a:latin typeface="Arial"/>
              </a:rPr>
              <a:t>“下意识的需求”或模糊的问题</a:t>
            </a:r>
            <a:endParaRPr lang="en-US" sz="1600" dirty="0">
              <a:latin typeface="Arial"/>
            </a:endParaRPr>
          </a:p>
        </p:txBody>
      </p:sp>
      <p:sp>
        <p:nvSpPr>
          <p:cNvPr id="8" name="Cloud 7"/>
          <p:cNvSpPr/>
          <p:nvPr/>
        </p:nvSpPr>
        <p:spPr>
          <a:xfrm>
            <a:off x="4625921" y="1755575"/>
            <a:ext cx="3264465" cy="1640499"/>
          </a:xfrm>
          <a:prstGeom prst="cloud">
            <a:avLst/>
          </a:prstGeom>
          <a:solidFill>
            <a:srgbClr val="A6A6A6"/>
          </a:solid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latin typeface="Arial"/>
              </a:rPr>
              <a:t>Conscious—but still not quite clear </a:t>
            </a:r>
          </a:p>
          <a:p>
            <a:pPr algn="ctr"/>
            <a:r>
              <a:rPr lang="zh-CN" altLang="en-US" sz="1600" dirty="0" smtClean="0">
                <a:latin typeface="Arial"/>
              </a:rPr>
              <a:t>有意识的但不甚清晰</a:t>
            </a:r>
            <a:endParaRPr lang="en-US" sz="1600" dirty="0">
              <a:latin typeface="Arial"/>
            </a:endParaRPr>
          </a:p>
        </p:txBody>
      </p:sp>
      <p:sp>
        <p:nvSpPr>
          <p:cNvPr id="9" name="Cloud 8"/>
          <p:cNvSpPr/>
          <p:nvPr/>
        </p:nvSpPr>
        <p:spPr>
          <a:xfrm rot="21270599">
            <a:off x="1168983" y="4093114"/>
            <a:ext cx="2402585" cy="1401852"/>
          </a:xfrm>
          <a:prstGeom prst="cloud">
            <a:avLst/>
          </a:prstGeom>
          <a:solidFill>
            <a:srgbClr val="A6A6A6"/>
          </a:solid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bg1"/>
                </a:solidFill>
                <a:latin typeface="Arial"/>
              </a:rPr>
              <a:t>Formalized—Q</a:t>
            </a:r>
          </a:p>
          <a:p>
            <a:pPr algn="ctr"/>
            <a:r>
              <a:rPr lang="en-US" sz="1600" dirty="0" smtClean="0">
                <a:solidFill>
                  <a:schemeClr val="bg1"/>
                </a:solidFill>
                <a:latin typeface="Arial"/>
              </a:rPr>
              <a:t> </a:t>
            </a:r>
            <a:r>
              <a:rPr lang="zh-CN" altLang="en-US" sz="1600" dirty="0" smtClean="0">
                <a:solidFill>
                  <a:schemeClr val="bg1"/>
                </a:solidFill>
                <a:latin typeface="Arial"/>
              </a:rPr>
              <a:t>正式的问题</a:t>
            </a:r>
            <a:endParaRPr lang="en-US" sz="1600" dirty="0">
              <a:solidFill>
                <a:schemeClr val="bg1"/>
              </a:solidFill>
              <a:latin typeface="Arial"/>
            </a:endParaRPr>
          </a:p>
        </p:txBody>
      </p:sp>
      <p:sp>
        <p:nvSpPr>
          <p:cNvPr id="10" name="Cloud 9"/>
          <p:cNvSpPr/>
          <p:nvPr/>
        </p:nvSpPr>
        <p:spPr>
          <a:xfrm>
            <a:off x="4682651" y="4387068"/>
            <a:ext cx="2780033" cy="1757392"/>
          </a:xfrm>
          <a:prstGeom prst="cloud">
            <a:avLst/>
          </a:prstGeom>
          <a:solidFill>
            <a:srgbClr val="A6A6A6"/>
          </a:solid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latin typeface="Arial"/>
              </a:rPr>
              <a:t>Negotiated or</a:t>
            </a:r>
          </a:p>
          <a:p>
            <a:pPr algn="ctr"/>
            <a:r>
              <a:rPr lang="en-US" sz="1600" dirty="0" smtClean="0">
                <a:latin typeface="Arial"/>
              </a:rPr>
              <a:t>Compromised Q  </a:t>
            </a:r>
          </a:p>
          <a:p>
            <a:pPr algn="ctr"/>
            <a:r>
              <a:rPr lang="zh-CN" altLang="en-US" sz="1600" dirty="0" smtClean="0">
                <a:latin typeface="Arial"/>
              </a:rPr>
              <a:t>经过协商或妥协调整过的问题</a:t>
            </a:r>
            <a:endParaRPr lang="en-US" sz="1600" dirty="0">
              <a:latin typeface="Arial"/>
            </a:endParaRPr>
          </a:p>
        </p:txBody>
      </p:sp>
      <p:sp>
        <p:nvSpPr>
          <p:cNvPr id="11" name="Right Arrow 10"/>
          <p:cNvSpPr/>
          <p:nvPr/>
        </p:nvSpPr>
        <p:spPr>
          <a:xfrm>
            <a:off x="3361244" y="2770780"/>
            <a:ext cx="1616477" cy="500279"/>
          </a:xfrm>
          <a:prstGeom prst="rightArrow">
            <a:avLst/>
          </a:prstGeom>
          <a:solidFill>
            <a:schemeClr val="tx2"/>
          </a:solidFill>
          <a:ln>
            <a:solidFill>
              <a:srgbClr val="FF404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chemeClr val="tx2"/>
                </a:solidFill>
              </a:ln>
              <a:solidFill>
                <a:schemeClr val="tx2"/>
              </a:solidFill>
              <a:latin typeface="Arial"/>
            </a:endParaRPr>
          </a:p>
        </p:txBody>
      </p:sp>
      <p:sp>
        <p:nvSpPr>
          <p:cNvPr id="13" name="Right Arrow 12"/>
          <p:cNvSpPr/>
          <p:nvPr/>
        </p:nvSpPr>
        <p:spPr>
          <a:xfrm rot="973436">
            <a:off x="3250651" y="4984212"/>
            <a:ext cx="1411208" cy="349982"/>
          </a:xfrm>
          <a:prstGeom prst="rightArrow">
            <a:avLst/>
          </a:prstGeom>
          <a:solidFill>
            <a:schemeClr val="tx2"/>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sp>
        <p:nvSpPr>
          <p:cNvPr id="16" name="TextBox 15"/>
          <p:cNvSpPr txBox="1"/>
          <p:nvPr/>
        </p:nvSpPr>
        <p:spPr>
          <a:xfrm>
            <a:off x="3196925" y="5775128"/>
            <a:ext cx="1289135" cy="58477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none" rtlCol="0">
            <a:spAutoFit/>
          </a:bodyPr>
          <a:lstStyle/>
          <a:p>
            <a:r>
              <a:rPr lang="en-US" sz="1600" dirty="0" smtClean="0">
                <a:latin typeface="Arial"/>
              </a:rPr>
              <a:t>Review of lit</a:t>
            </a:r>
          </a:p>
          <a:p>
            <a:r>
              <a:rPr lang="zh-CN" altLang="en-US" sz="1600" dirty="0" smtClean="0">
                <a:latin typeface="Arial"/>
              </a:rPr>
              <a:t>文献综述</a:t>
            </a:r>
            <a:endParaRPr lang="en-US" sz="1600" dirty="0">
              <a:latin typeface="Arial"/>
            </a:endParaRPr>
          </a:p>
        </p:txBody>
      </p:sp>
      <p:sp>
        <p:nvSpPr>
          <p:cNvPr id="12" name="Left Arrow 11"/>
          <p:cNvSpPr/>
          <p:nvPr/>
        </p:nvSpPr>
        <p:spPr>
          <a:xfrm rot="19648642">
            <a:off x="3202996" y="3739081"/>
            <a:ext cx="2565699" cy="484632"/>
          </a:xfrm>
          <a:prstGeom prst="leftArrow">
            <a:avLst/>
          </a:prstGeom>
          <a:solidFill>
            <a:schemeClr val="tx2"/>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sp>
        <p:nvSpPr>
          <p:cNvPr id="2" name="TextBox 1"/>
          <p:cNvSpPr txBox="1"/>
          <p:nvPr/>
        </p:nvSpPr>
        <p:spPr>
          <a:xfrm>
            <a:off x="350471" y="1541993"/>
            <a:ext cx="1085554" cy="646331"/>
          </a:xfrm>
          <a:prstGeom prst="rect">
            <a:avLst/>
          </a:prstGeom>
          <a:noFill/>
        </p:spPr>
        <p:txBody>
          <a:bodyPr wrap="none" rtlCol="0">
            <a:spAutoFit/>
          </a:bodyPr>
          <a:lstStyle/>
          <a:p>
            <a:r>
              <a:rPr lang="en-US" dirty="0" smtClean="0">
                <a:solidFill>
                  <a:srgbClr val="D1282E"/>
                </a:solidFill>
              </a:rPr>
              <a:t>Module 1</a:t>
            </a:r>
          </a:p>
          <a:p>
            <a:r>
              <a:rPr lang="zh-CN" altLang="en-US" dirty="0" smtClean="0">
                <a:solidFill>
                  <a:srgbClr val="D1282E"/>
                </a:solidFill>
              </a:rPr>
              <a:t>模块</a:t>
            </a:r>
            <a:r>
              <a:rPr lang="en-US" altLang="zh-CN" dirty="0" smtClean="0">
                <a:solidFill>
                  <a:srgbClr val="D1282E"/>
                </a:solidFill>
              </a:rPr>
              <a:t>1</a:t>
            </a:r>
            <a:endParaRPr lang="en-US" dirty="0">
              <a:solidFill>
                <a:srgbClr val="D1282E"/>
              </a:solidFill>
            </a:endParaRPr>
          </a:p>
        </p:txBody>
      </p:sp>
      <p:sp>
        <p:nvSpPr>
          <p:cNvPr id="3" name="TextBox 2"/>
          <p:cNvSpPr txBox="1"/>
          <p:nvPr/>
        </p:nvSpPr>
        <p:spPr>
          <a:xfrm>
            <a:off x="3024850" y="3396074"/>
            <a:ext cx="1662635" cy="646331"/>
          </a:xfrm>
          <a:prstGeom prst="rect">
            <a:avLst/>
          </a:prstGeom>
          <a:noFill/>
        </p:spPr>
        <p:txBody>
          <a:bodyPr wrap="none" rtlCol="0">
            <a:spAutoFit/>
          </a:bodyPr>
          <a:lstStyle/>
          <a:p>
            <a:r>
              <a:rPr lang="en-US" dirty="0" smtClean="0">
                <a:solidFill>
                  <a:srgbClr val="D1282E"/>
                </a:solidFill>
              </a:rPr>
              <a:t>Module 2 and 3</a:t>
            </a:r>
          </a:p>
          <a:p>
            <a:r>
              <a:rPr lang="zh-CN" altLang="en-US" dirty="0" smtClean="0">
                <a:solidFill>
                  <a:srgbClr val="D1282E"/>
                </a:solidFill>
              </a:rPr>
              <a:t>模块</a:t>
            </a:r>
            <a:r>
              <a:rPr lang="en-US" altLang="zh-CN" dirty="0" smtClean="0">
                <a:solidFill>
                  <a:srgbClr val="D1282E"/>
                </a:solidFill>
              </a:rPr>
              <a:t>2</a:t>
            </a:r>
            <a:r>
              <a:rPr lang="zh-CN" altLang="en-US" dirty="0" smtClean="0">
                <a:solidFill>
                  <a:srgbClr val="D1282E"/>
                </a:solidFill>
              </a:rPr>
              <a:t>和</a:t>
            </a:r>
            <a:r>
              <a:rPr lang="en-US" altLang="zh-CN" dirty="0" smtClean="0">
                <a:solidFill>
                  <a:srgbClr val="D1282E"/>
                </a:solidFill>
              </a:rPr>
              <a:t>3</a:t>
            </a:r>
            <a:endParaRPr lang="en-US" dirty="0">
              <a:solidFill>
                <a:srgbClr val="D1282E"/>
              </a:solidFill>
            </a:endParaRPr>
          </a:p>
        </p:txBody>
      </p:sp>
      <p:sp>
        <p:nvSpPr>
          <p:cNvPr id="4" name="TextBox 3"/>
          <p:cNvSpPr txBox="1"/>
          <p:nvPr/>
        </p:nvSpPr>
        <p:spPr>
          <a:xfrm>
            <a:off x="5156139" y="6171471"/>
            <a:ext cx="1540806" cy="646331"/>
          </a:xfrm>
          <a:prstGeom prst="rect">
            <a:avLst/>
          </a:prstGeom>
          <a:noFill/>
        </p:spPr>
        <p:txBody>
          <a:bodyPr wrap="none" rtlCol="0">
            <a:spAutoFit/>
          </a:bodyPr>
          <a:lstStyle/>
          <a:p>
            <a:r>
              <a:rPr lang="en-US" dirty="0" smtClean="0">
                <a:solidFill>
                  <a:srgbClr val="D1282E"/>
                </a:solidFill>
              </a:rPr>
              <a:t>Module 4, 5, 6</a:t>
            </a:r>
          </a:p>
          <a:p>
            <a:r>
              <a:rPr lang="zh-CN" altLang="en-US" dirty="0" smtClean="0">
                <a:solidFill>
                  <a:srgbClr val="D1282E"/>
                </a:solidFill>
              </a:rPr>
              <a:t>模块</a:t>
            </a:r>
            <a:r>
              <a:rPr lang="en-US" altLang="zh-CN" dirty="0" smtClean="0">
                <a:solidFill>
                  <a:srgbClr val="D1282E"/>
                </a:solidFill>
              </a:rPr>
              <a:t>4</a:t>
            </a:r>
            <a:r>
              <a:rPr lang="zh-CN" altLang="en-US" dirty="0" smtClean="0">
                <a:solidFill>
                  <a:srgbClr val="D1282E"/>
                </a:solidFill>
              </a:rPr>
              <a:t>，</a:t>
            </a:r>
            <a:r>
              <a:rPr lang="en-US" altLang="zh-CN" dirty="0" smtClean="0">
                <a:solidFill>
                  <a:srgbClr val="D1282E"/>
                </a:solidFill>
              </a:rPr>
              <a:t>5</a:t>
            </a:r>
            <a:r>
              <a:rPr lang="zh-CN" altLang="en-US" dirty="0" smtClean="0">
                <a:solidFill>
                  <a:srgbClr val="D1282E"/>
                </a:solidFill>
              </a:rPr>
              <a:t>，</a:t>
            </a:r>
            <a:r>
              <a:rPr lang="en-US" altLang="zh-CN" dirty="0" smtClean="0">
                <a:solidFill>
                  <a:srgbClr val="D1282E"/>
                </a:solidFill>
              </a:rPr>
              <a:t>6</a:t>
            </a:r>
            <a:endParaRPr lang="en-US" dirty="0">
              <a:solidFill>
                <a:srgbClr val="D1282E"/>
              </a:solidFill>
            </a:endParaRPr>
          </a:p>
        </p:txBody>
      </p:sp>
      <p:sp>
        <p:nvSpPr>
          <p:cNvPr id="5" name="TextBox 4"/>
          <p:cNvSpPr txBox="1"/>
          <p:nvPr/>
        </p:nvSpPr>
        <p:spPr>
          <a:xfrm>
            <a:off x="5426744" y="3765406"/>
            <a:ext cx="3012854" cy="646331"/>
          </a:xfrm>
          <a:prstGeom prst="rect">
            <a:avLst/>
          </a:prstGeom>
          <a:noFill/>
        </p:spPr>
        <p:txBody>
          <a:bodyPr wrap="square" rtlCol="0">
            <a:spAutoFit/>
          </a:bodyPr>
          <a:lstStyle/>
          <a:p>
            <a:pPr algn="ctr"/>
            <a:r>
              <a:rPr lang="en-US" dirty="0" smtClean="0">
                <a:solidFill>
                  <a:srgbClr val="D1282E"/>
                </a:solidFill>
              </a:rPr>
              <a:t>Information</a:t>
            </a:r>
            <a:r>
              <a:rPr lang="en-US" dirty="0" smtClean="0"/>
              <a:t> </a:t>
            </a:r>
            <a:r>
              <a:rPr lang="en-US" dirty="0" smtClean="0">
                <a:solidFill>
                  <a:srgbClr val="D1282E"/>
                </a:solidFill>
              </a:rPr>
              <a:t>search</a:t>
            </a:r>
          </a:p>
          <a:p>
            <a:pPr algn="ctr"/>
            <a:r>
              <a:rPr lang="zh-CN" altLang="en-US" dirty="0" smtClean="0">
                <a:solidFill>
                  <a:srgbClr val="D1282E"/>
                </a:solidFill>
              </a:rPr>
              <a:t>信息检索</a:t>
            </a:r>
            <a:endParaRPr lang="en-US" dirty="0">
              <a:solidFill>
                <a:srgbClr val="D1282E"/>
              </a:solidFill>
            </a:endParaRPr>
          </a:p>
        </p:txBody>
      </p:sp>
    </p:spTree>
    <p:extLst>
      <p:ext uri="{BB962C8B-B14F-4D97-AF65-F5344CB8AC3E}">
        <p14:creationId xmlns="" xmlns:p14="http://schemas.microsoft.com/office/powerpoint/2010/main" val="665516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dirty="0" smtClean="0"/>
              <a:t>Step 3: Books</a:t>
            </a:r>
            <a:br>
              <a:rPr lang="en-US" dirty="0" smtClean="0"/>
            </a:br>
            <a:r>
              <a:rPr lang="zh-CN" altLang="en-US" dirty="0" smtClean="0"/>
              <a:t>第</a:t>
            </a:r>
            <a:r>
              <a:rPr lang="en-US" altLang="zh-CN" dirty="0" smtClean="0"/>
              <a:t>3</a:t>
            </a:r>
            <a:r>
              <a:rPr lang="zh-CN" altLang="en-US" dirty="0" smtClean="0"/>
              <a:t>步：专著</a:t>
            </a:r>
            <a:r>
              <a:rPr lang="en-US" altLang="zh-CN" dirty="0" smtClean="0"/>
              <a:t>/</a:t>
            </a:r>
            <a:r>
              <a:rPr lang="zh-CN" altLang="en-US" dirty="0" smtClean="0"/>
              <a:t>图书</a:t>
            </a:r>
            <a:endParaRPr lang="en-US" dirty="0"/>
          </a:p>
        </p:txBody>
      </p:sp>
      <p:sp>
        <p:nvSpPr>
          <p:cNvPr id="3" name="Text Placeholder 2"/>
          <p:cNvSpPr>
            <a:spLocks noGrp="1"/>
          </p:cNvSpPr>
          <p:nvPr>
            <p:ph idx="1"/>
          </p:nvPr>
        </p:nvSpPr>
        <p:spPr>
          <a:xfrm>
            <a:off x="271855" y="1615350"/>
            <a:ext cx="8872145" cy="5440362"/>
          </a:xfrm>
        </p:spPr>
        <p:txBody>
          <a:bodyPr>
            <a:normAutofit/>
          </a:bodyPr>
          <a:lstStyle/>
          <a:p>
            <a:pPr>
              <a:lnSpc>
                <a:spcPct val="120000"/>
              </a:lnSpc>
              <a:buNone/>
            </a:pPr>
            <a:r>
              <a:rPr lang="en-US" dirty="0" smtClean="0"/>
              <a:t>3.	After magazines, consult books to locate the most significant comprehensive treatment of your topic. Find by using online catalog and references in General Sources and Scholarly Journals.</a:t>
            </a:r>
          </a:p>
          <a:p>
            <a:pPr>
              <a:lnSpc>
                <a:spcPct val="120000"/>
              </a:lnSpc>
              <a:buNone/>
            </a:pPr>
            <a:r>
              <a:rPr lang="en-US" dirty="0" smtClean="0"/>
              <a:t>3.</a:t>
            </a:r>
            <a:r>
              <a:rPr lang="zh-CN" altLang="en-US" dirty="0" smtClean="0"/>
              <a:t>在杂志之后，查阅专著</a:t>
            </a:r>
            <a:r>
              <a:rPr lang="en-US" altLang="zh-CN" dirty="0" smtClean="0"/>
              <a:t>/</a:t>
            </a:r>
            <a:r>
              <a:rPr lang="zh-CN" altLang="en-US" dirty="0" smtClean="0"/>
              <a:t>图书，以找到对主题最重要和全面的讨论。可通过在线目录、通用信息源中的参考文献、和学术期刊中的参考文献来找到图书信息。</a:t>
            </a:r>
            <a:endParaRPr lang="en-US" dirty="0"/>
          </a:p>
        </p:txBody>
      </p:sp>
    </p:spTree>
    <p:extLst>
      <p:ext uri="{BB962C8B-B14F-4D97-AF65-F5344CB8AC3E}">
        <p14:creationId xmlns="" xmlns:p14="http://schemas.microsoft.com/office/powerpoint/2010/main" val="993460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dirty="0" smtClean="0"/>
              <a:t>Step 4: </a:t>
            </a:r>
            <a:r>
              <a:rPr lang="en-US" altLang="zh-CN" dirty="0" smtClean="0"/>
              <a:t>Websites</a:t>
            </a:r>
            <a:r>
              <a:rPr lang="en-US" dirty="0" smtClean="0"/>
              <a:t/>
            </a:r>
            <a:br>
              <a:rPr lang="en-US" dirty="0" smtClean="0"/>
            </a:br>
            <a:r>
              <a:rPr lang="zh-CN" altLang="en-US" dirty="0" smtClean="0"/>
              <a:t>第</a:t>
            </a:r>
            <a:r>
              <a:rPr lang="en-US" altLang="zh-CN" dirty="0" smtClean="0"/>
              <a:t>4</a:t>
            </a:r>
            <a:r>
              <a:rPr lang="zh-CN" altLang="en-US" dirty="0" smtClean="0"/>
              <a:t>步：网站</a:t>
            </a:r>
            <a:endParaRPr lang="en-US" dirty="0"/>
          </a:p>
        </p:txBody>
      </p:sp>
      <p:sp>
        <p:nvSpPr>
          <p:cNvPr id="3" name="Text Placeholder 2"/>
          <p:cNvSpPr>
            <a:spLocks noGrp="1"/>
          </p:cNvSpPr>
          <p:nvPr>
            <p:ph idx="1"/>
          </p:nvPr>
        </p:nvSpPr>
        <p:spPr>
          <a:xfrm>
            <a:off x="271855" y="1615350"/>
            <a:ext cx="8872145" cy="5440362"/>
          </a:xfrm>
        </p:spPr>
        <p:txBody>
          <a:bodyPr>
            <a:normAutofit/>
          </a:bodyPr>
          <a:lstStyle/>
          <a:p>
            <a:pPr>
              <a:lnSpc>
                <a:spcPct val="120000"/>
              </a:lnSpc>
              <a:buNone/>
            </a:pPr>
            <a:r>
              <a:rPr lang="en-US" dirty="0" smtClean="0"/>
              <a:t>4.	After Books, consult Websites to locate a variety of materials related to your topic, including government information, statistics, various points of view and so forth.  Find Websites by using a search engine.</a:t>
            </a:r>
          </a:p>
          <a:p>
            <a:pPr>
              <a:lnSpc>
                <a:spcPct val="120000"/>
              </a:lnSpc>
              <a:buNone/>
            </a:pPr>
            <a:r>
              <a:rPr lang="en-US" dirty="0" smtClean="0"/>
              <a:t>4.</a:t>
            </a:r>
            <a:r>
              <a:rPr lang="zh-CN" altLang="en-US" dirty="0" smtClean="0"/>
              <a:t>在图书之后，查阅网站找到有关主题的各种材料​​，包括政府信息、统计数据、各种观点等等。可通过搜索引擎查找网站。</a:t>
            </a:r>
            <a:endParaRPr lang="en-US" dirty="0"/>
          </a:p>
        </p:txBody>
      </p:sp>
    </p:spTree>
    <p:extLst>
      <p:ext uri="{BB962C8B-B14F-4D97-AF65-F5344CB8AC3E}">
        <p14:creationId xmlns="" xmlns:p14="http://schemas.microsoft.com/office/powerpoint/2010/main" val="993460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dirty="0" smtClean="0"/>
              <a:t>Step 5: </a:t>
            </a:r>
            <a:r>
              <a:rPr lang="en-US" altLang="zh-CN" dirty="0" smtClean="0"/>
              <a:t>Scholarly Journals</a:t>
            </a:r>
            <a:r>
              <a:rPr lang="en-US" dirty="0" smtClean="0"/>
              <a:t/>
            </a:r>
            <a:br>
              <a:rPr lang="en-US" dirty="0" smtClean="0"/>
            </a:br>
            <a:r>
              <a:rPr lang="zh-CN" altLang="en-US" dirty="0" smtClean="0"/>
              <a:t>第</a:t>
            </a:r>
            <a:r>
              <a:rPr lang="en-US" altLang="zh-CN" dirty="0" smtClean="0"/>
              <a:t>5</a:t>
            </a:r>
            <a:r>
              <a:rPr lang="zh-CN" altLang="en-US" dirty="0" smtClean="0"/>
              <a:t>步：学术期刊</a:t>
            </a:r>
            <a:endParaRPr lang="en-US" dirty="0"/>
          </a:p>
        </p:txBody>
      </p:sp>
      <p:sp>
        <p:nvSpPr>
          <p:cNvPr id="3" name="Text Placeholder 2"/>
          <p:cNvSpPr>
            <a:spLocks noGrp="1"/>
          </p:cNvSpPr>
          <p:nvPr>
            <p:ph idx="1"/>
          </p:nvPr>
        </p:nvSpPr>
        <p:spPr>
          <a:xfrm>
            <a:off x="642551" y="1878223"/>
            <a:ext cx="8501449" cy="4979777"/>
          </a:xfrm>
        </p:spPr>
        <p:txBody>
          <a:bodyPr>
            <a:normAutofit fontScale="92500" lnSpcReduction="10000"/>
          </a:bodyPr>
          <a:lstStyle/>
          <a:p>
            <a:pPr>
              <a:lnSpc>
                <a:spcPct val="120000"/>
              </a:lnSpc>
              <a:buNone/>
            </a:pPr>
            <a:r>
              <a:rPr lang="en-US" dirty="0" smtClean="0"/>
              <a:t>5.	After Websites, consult scholarly journals that identify research in the field and through the references will lead you to other primary sources.  Find journals on your topic by searching keywords in a database. </a:t>
            </a:r>
          </a:p>
          <a:p>
            <a:pPr>
              <a:lnSpc>
                <a:spcPct val="120000"/>
              </a:lnSpc>
              <a:buNone/>
            </a:pPr>
            <a:r>
              <a:rPr lang="en-US" dirty="0" smtClean="0"/>
              <a:t>5.</a:t>
            </a:r>
            <a:r>
              <a:rPr lang="zh-CN" altLang="en-US" dirty="0" smtClean="0"/>
              <a:t>在网站之后，请查阅有关这一领域研究的学术期刊，并通过参考文献找到其他一手资料。可通过在数据库中搜索关键词找到相关的学术期刊论文。</a:t>
            </a:r>
            <a:endParaRPr lang="en-US" dirty="0"/>
          </a:p>
        </p:txBody>
      </p:sp>
    </p:spTree>
    <p:extLst>
      <p:ext uri="{BB962C8B-B14F-4D97-AF65-F5344CB8AC3E}">
        <p14:creationId xmlns="" xmlns:p14="http://schemas.microsoft.com/office/powerpoint/2010/main" val="993460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dirty="0" smtClean="0"/>
              <a:t>Step 6: </a:t>
            </a:r>
            <a:r>
              <a:rPr lang="en-US" altLang="zh-CN" dirty="0" smtClean="0"/>
              <a:t>Newspapers</a:t>
            </a:r>
            <a:r>
              <a:rPr lang="en-US" dirty="0" smtClean="0"/>
              <a:t/>
            </a:r>
            <a:br>
              <a:rPr lang="en-US" dirty="0" smtClean="0"/>
            </a:br>
            <a:r>
              <a:rPr lang="zh-CN" altLang="en-US" dirty="0" smtClean="0"/>
              <a:t>第</a:t>
            </a:r>
            <a:r>
              <a:rPr lang="en-US" altLang="zh-CN" dirty="0" smtClean="0"/>
              <a:t>6</a:t>
            </a:r>
            <a:r>
              <a:rPr lang="zh-CN" altLang="en-US" dirty="0" smtClean="0"/>
              <a:t>步：报纸</a:t>
            </a:r>
            <a:endParaRPr lang="en-US" dirty="0"/>
          </a:p>
        </p:txBody>
      </p:sp>
      <p:sp>
        <p:nvSpPr>
          <p:cNvPr id="3" name="Text Placeholder 2"/>
          <p:cNvSpPr>
            <a:spLocks noGrp="1"/>
          </p:cNvSpPr>
          <p:nvPr>
            <p:ph idx="1"/>
          </p:nvPr>
        </p:nvSpPr>
        <p:spPr>
          <a:xfrm>
            <a:off x="642551" y="1878223"/>
            <a:ext cx="8501449" cy="4979777"/>
          </a:xfrm>
        </p:spPr>
        <p:txBody>
          <a:bodyPr>
            <a:normAutofit/>
          </a:bodyPr>
          <a:lstStyle/>
          <a:p>
            <a:pPr>
              <a:lnSpc>
                <a:spcPct val="120000"/>
              </a:lnSpc>
              <a:buNone/>
            </a:pPr>
            <a:r>
              <a:rPr lang="en-US" dirty="0" smtClean="0"/>
              <a:t>6.	After scholarly journals, you may wish to consult newspapers for historical topics to locate first hand accounts related to your topic. Find Newspapers by using a database, or a printed or hand-compiled index.</a:t>
            </a:r>
          </a:p>
          <a:p>
            <a:pPr>
              <a:lnSpc>
                <a:spcPct val="120000"/>
              </a:lnSpc>
              <a:buNone/>
            </a:pPr>
            <a:r>
              <a:rPr lang="en-US" dirty="0" smtClean="0"/>
              <a:t>6.</a:t>
            </a:r>
            <a:r>
              <a:rPr lang="zh-CN" altLang="en-US" dirty="0" smtClean="0"/>
              <a:t>在学术期刊之后，您不妨查阅相关历史话题的报纸，以找到与主题相关的一手资料。可通过数据库或实体的索引来查找报纸。</a:t>
            </a:r>
            <a:endParaRPr lang="en-US" dirty="0"/>
          </a:p>
        </p:txBody>
      </p:sp>
    </p:spTree>
    <p:extLst>
      <p:ext uri="{BB962C8B-B14F-4D97-AF65-F5344CB8AC3E}">
        <p14:creationId xmlns="" xmlns:p14="http://schemas.microsoft.com/office/powerpoint/2010/main" val="993460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520778"/>
            <a:ext cx="9144000" cy="1143000"/>
          </a:xfrm>
        </p:spPr>
        <p:txBody>
          <a:bodyPr>
            <a:noAutofit/>
          </a:bodyPr>
          <a:lstStyle/>
          <a:p>
            <a:r>
              <a:rPr lang="en-US" altLang="zh-CN" sz="3200" b="1" dirty="0" smtClean="0"/>
              <a:t>Section 3.  Identifying Keywords – The Major Concepts on Your Topic</a:t>
            </a:r>
            <a:br>
              <a:rPr lang="en-US" altLang="zh-CN" sz="3200" b="1" dirty="0" smtClean="0"/>
            </a:br>
            <a:r>
              <a:rPr lang="zh-CN" altLang="en-US" sz="3200" b="1" dirty="0" smtClean="0"/>
              <a:t>第</a:t>
            </a:r>
            <a:r>
              <a:rPr lang="en-US" altLang="zh-CN" sz="3200" b="1" dirty="0" smtClean="0"/>
              <a:t>3</a:t>
            </a:r>
            <a:r>
              <a:rPr lang="zh-CN" altLang="en-US" sz="3200" b="1" dirty="0" smtClean="0"/>
              <a:t>节 确定关键词 </a:t>
            </a:r>
            <a:r>
              <a:rPr lang="en-US" altLang="zh-CN" sz="3200" b="1" dirty="0" smtClean="0"/>
              <a:t>– </a:t>
            </a:r>
            <a:r>
              <a:rPr lang="zh-CN" altLang="en-US" sz="3200" b="1" dirty="0" smtClean="0"/>
              <a:t>你的主题的主要概念</a:t>
            </a:r>
            <a:endParaRPr lang="zh-CN" altLang="zh-CN" sz="3200" dirty="0"/>
          </a:p>
        </p:txBody>
      </p:sp>
    </p:spTree>
    <p:extLst>
      <p:ext uri="{BB962C8B-B14F-4D97-AF65-F5344CB8AC3E}">
        <p14:creationId xmlns="" xmlns:p14="http://schemas.microsoft.com/office/powerpoint/2010/main" val="993460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a:bodyPr>
          <a:lstStyle/>
          <a:p>
            <a:r>
              <a:rPr lang="en-US" dirty="0" smtClean="0"/>
              <a:t>Identify Keywords </a:t>
            </a:r>
            <a:r>
              <a:rPr lang="zh-CN" altLang="en-US" dirty="0" smtClean="0"/>
              <a:t>确定关键词</a:t>
            </a:r>
            <a:endParaRPr lang="en-US" dirty="0"/>
          </a:p>
        </p:txBody>
      </p:sp>
      <p:sp>
        <p:nvSpPr>
          <p:cNvPr id="3" name="Text Placeholder 2"/>
          <p:cNvSpPr>
            <a:spLocks noGrp="1"/>
          </p:cNvSpPr>
          <p:nvPr>
            <p:ph idx="1"/>
          </p:nvPr>
        </p:nvSpPr>
        <p:spPr>
          <a:xfrm>
            <a:off x="469553" y="1804081"/>
            <a:ext cx="8501449" cy="4979777"/>
          </a:xfrm>
        </p:spPr>
        <p:txBody>
          <a:bodyPr>
            <a:normAutofit fontScale="77500" lnSpcReduction="20000"/>
          </a:bodyPr>
          <a:lstStyle/>
          <a:p>
            <a:pPr>
              <a:lnSpc>
                <a:spcPct val="120000"/>
              </a:lnSpc>
              <a:buNone/>
            </a:pPr>
            <a:r>
              <a:rPr lang="en-US" dirty="0" smtClean="0"/>
              <a:t>Understanding and using keywords effectively is essential if you want to find the most important sources on your topic.</a:t>
            </a:r>
          </a:p>
          <a:p>
            <a:pPr>
              <a:lnSpc>
                <a:spcPct val="120000"/>
              </a:lnSpc>
              <a:buNone/>
            </a:pPr>
            <a:r>
              <a:rPr lang="zh-CN" altLang="en-US" dirty="0" smtClean="0"/>
              <a:t>如果你想为你的主题找到最重要的信息源，理解和有效运用关键词是必不可少的。</a:t>
            </a:r>
          </a:p>
          <a:p>
            <a:pPr>
              <a:lnSpc>
                <a:spcPct val="120000"/>
              </a:lnSpc>
              <a:buNone/>
            </a:pPr>
            <a:endParaRPr lang="zh-CN" altLang="en-US" dirty="0" smtClean="0"/>
          </a:p>
          <a:p>
            <a:pPr>
              <a:lnSpc>
                <a:spcPct val="120000"/>
              </a:lnSpc>
              <a:buNone/>
            </a:pPr>
            <a:r>
              <a:rPr lang="en-US" dirty="0" smtClean="0"/>
              <a:t>Important strategies for identifying keywords include not only words that directly describe your topic but also include synonyms, and narrower and broader aspects of your topic.</a:t>
            </a:r>
          </a:p>
          <a:p>
            <a:pPr>
              <a:lnSpc>
                <a:spcPct val="120000"/>
              </a:lnSpc>
              <a:buNone/>
            </a:pPr>
            <a:r>
              <a:rPr lang="zh-CN" altLang="en-US" dirty="0" smtClean="0"/>
              <a:t>确定关键字的重要策略是不仅找到直接描述主题的词，也要找到其同义词，以及更窄</a:t>
            </a:r>
            <a:r>
              <a:rPr lang="zh-CN" altLang="en-US" dirty="0" smtClean="0"/>
              <a:t>（下位概念</a:t>
            </a:r>
            <a:r>
              <a:rPr lang="zh-CN" altLang="en-US" dirty="0" smtClean="0"/>
              <a:t>）和更宽泛</a:t>
            </a:r>
            <a:r>
              <a:rPr lang="zh-CN" altLang="en-US" dirty="0" smtClean="0"/>
              <a:t>（上位概念</a:t>
            </a:r>
            <a:r>
              <a:rPr lang="zh-CN" altLang="en-US" dirty="0" smtClean="0"/>
              <a:t>）的词。</a:t>
            </a:r>
            <a:endParaRPr lang="en-US" dirty="0"/>
          </a:p>
        </p:txBody>
      </p:sp>
    </p:spTree>
    <p:extLst>
      <p:ext uri="{BB962C8B-B14F-4D97-AF65-F5344CB8AC3E}">
        <p14:creationId xmlns="" xmlns:p14="http://schemas.microsoft.com/office/powerpoint/2010/main" val="993460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Example: Mental Health of Students  </a:t>
            </a:r>
            <a:br>
              <a:rPr lang="en-US" altLang="zh-CN" dirty="0" smtClean="0"/>
            </a:br>
            <a:r>
              <a:rPr lang="zh-CN" altLang="en-US" dirty="0" smtClean="0"/>
              <a:t>例：学生心理健康项目</a:t>
            </a:r>
            <a:endParaRPr lang="en-US" dirty="0"/>
          </a:p>
        </p:txBody>
      </p:sp>
      <p:sp>
        <p:nvSpPr>
          <p:cNvPr id="3" name="Text Placeholder 2"/>
          <p:cNvSpPr>
            <a:spLocks noGrp="1"/>
          </p:cNvSpPr>
          <p:nvPr>
            <p:ph idx="1"/>
          </p:nvPr>
        </p:nvSpPr>
        <p:spPr>
          <a:xfrm>
            <a:off x="469553" y="1804081"/>
            <a:ext cx="8501449" cy="4979777"/>
          </a:xfrm>
        </p:spPr>
        <p:txBody>
          <a:bodyPr>
            <a:normAutofit fontScale="85000" lnSpcReduction="20000"/>
          </a:bodyPr>
          <a:lstStyle/>
          <a:p>
            <a:pPr>
              <a:lnSpc>
                <a:spcPct val="120000"/>
              </a:lnSpc>
              <a:buNone/>
            </a:pPr>
            <a:r>
              <a:rPr lang="en-US" dirty="0" smtClean="0"/>
              <a:t>Suppose you were interested in doing a project on mental health </a:t>
            </a:r>
          </a:p>
          <a:p>
            <a:pPr>
              <a:lnSpc>
                <a:spcPct val="120000"/>
              </a:lnSpc>
              <a:buNone/>
            </a:pPr>
            <a:r>
              <a:rPr lang="en-US" dirty="0" smtClean="0"/>
              <a:t>of students. </a:t>
            </a:r>
            <a:r>
              <a:rPr lang="zh-CN" altLang="en-US" dirty="0" smtClean="0"/>
              <a:t>假设你有兴趣做一个有关学生心理健康的项目。</a:t>
            </a:r>
          </a:p>
          <a:p>
            <a:pPr>
              <a:lnSpc>
                <a:spcPct val="120000"/>
              </a:lnSpc>
              <a:buNone/>
            </a:pPr>
            <a:r>
              <a:rPr lang="zh-CN" altLang="en-US" dirty="0" smtClean="0"/>
              <a:t> </a:t>
            </a:r>
          </a:p>
          <a:p>
            <a:pPr>
              <a:lnSpc>
                <a:spcPct val="120000"/>
              </a:lnSpc>
              <a:buNone/>
            </a:pPr>
            <a:r>
              <a:rPr lang="en-US" dirty="0" smtClean="0"/>
              <a:t>What are synonyms for Mental Health?</a:t>
            </a:r>
            <a:r>
              <a:rPr lang="zh-CN" altLang="en-US" dirty="0" smtClean="0"/>
              <a:t>什么是心理健康的同义词？</a:t>
            </a:r>
          </a:p>
          <a:p>
            <a:pPr>
              <a:lnSpc>
                <a:spcPct val="120000"/>
              </a:lnSpc>
              <a:buNone/>
            </a:pPr>
            <a:r>
              <a:rPr lang="en-US" dirty="0" smtClean="0"/>
              <a:t>Emotional health</a:t>
            </a:r>
            <a:r>
              <a:rPr lang="zh-CN" altLang="en-US" dirty="0" smtClean="0"/>
              <a:t>情绪健康</a:t>
            </a:r>
          </a:p>
          <a:p>
            <a:pPr>
              <a:lnSpc>
                <a:spcPct val="120000"/>
              </a:lnSpc>
              <a:buNone/>
            </a:pPr>
            <a:r>
              <a:rPr lang="en-US" dirty="0" smtClean="0"/>
              <a:t>Mental hygiene</a:t>
            </a:r>
            <a:r>
              <a:rPr lang="zh-CN" altLang="en-US" dirty="0" smtClean="0"/>
              <a:t>心理卫生</a:t>
            </a:r>
          </a:p>
          <a:p>
            <a:pPr>
              <a:lnSpc>
                <a:spcPct val="120000"/>
              </a:lnSpc>
              <a:buNone/>
            </a:pPr>
            <a:r>
              <a:rPr lang="en-US" dirty="0" smtClean="0"/>
              <a:t>Mental physiology and hygiene </a:t>
            </a:r>
            <a:r>
              <a:rPr lang="zh-CN" altLang="en-US" dirty="0" smtClean="0"/>
              <a:t>心理生理学和卫生</a:t>
            </a:r>
            <a:endParaRPr lang="en-US" dirty="0"/>
          </a:p>
        </p:txBody>
      </p:sp>
    </p:spTree>
    <p:extLst>
      <p:ext uri="{BB962C8B-B14F-4D97-AF65-F5344CB8AC3E}">
        <p14:creationId xmlns="" xmlns:p14="http://schemas.microsoft.com/office/powerpoint/2010/main" val="993460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Example: Mental Health of Students  </a:t>
            </a:r>
            <a:br>
              <a:rPr lang="en-US" altLang="zh-CN" dirty="0" smtClean="0"/>
            </a:br>
            <a:r>
              <a:rPr lang="zh-CN" altLang="en-US" dirty="0" smtClean="0"/>
              <a:t>例：学生心理健康项目</a:t>
            </a:r>
            <a:endParaRPr lang="en-US" dirty="0"/>
          </a:p>
        </p:txBody>
      </p:sp>
      <p:sp>
        <p:nvSpPr>
          <p:cNvPr id="3" name="Text Placeholder 2"/>
          <p:cNvSpPr>
            <a:spLocks noGrp="1"/>
          </p:cNvSpPr>
          <p:nvPr>
            <p:ph idx="1"/>
          </p:nvPr>
        </p:nvSpPr>
        <p:spPr>
          <a:xfrm>
            <a:off x="469553" y="1804081"/>
            <a:ext cx="8501449" cy="4979777"/>
          </a:xfrm>
        </p:spPr>
        <p:txBody>
          <a:bodyPr>
            <a:normAutofit/>
          </a:bodyPr>
          <a:lstStyle/>
          <a:p>
            <a:pPr>
              <a:lnSpc>
                <a:spcPct val="120000"/>
              </a:lnSpc>
              <a:buNone/>
            </a:pPr>
            <a:r>
              <a:rPr lang="en-US" sz="2400" dirty="0" smtClean="0"/>
              <a:t>What are broader terms  for Mental Health (related terms but  more encompassing in meaning)? </a:t>
            </a:r>
            <a:r>
              <a:rPr lang="zh-CN" altLang="en-US" sz="2400" dirty="0" smtClean="0"/>
              <a:t>什么是比心理健康更宽泛的词（相关，但在含义上包括了心理健康）？</a:t>
            </a:r>
          </a:p>
          <a:p>
            <a:pPr>
              <a:lnSpc>
                <a:spcPct val="120000"/>
              </a:lnSpc>
              <a:buNone/>
            </a:pPr>
            <a:r>
              <a:rPr lang="en-US" sz="2400" dirty="0" smtClean="0"/>
              <a:t>Happiness</a:t>
            </a:r>
            <a:r>
              <a:rPr lang="zh-CN" altLang="en-US" sz="2400" dirty="0" smtClean="0"/>
              <a:t>幸福</a:t>
            </a:r>
          </a:p>
          <a:p>
            <a:pPr>
              <a:lnSpc>
                <a:spcPct val="120000"/>
              </a:lnSpc>
              <a:buNone/>
            </a:pPr>
            <a:r>
              <a:rPr lang="en-US" sz="2400" dirty="0" smtClean="0"/>
              <a:t>Health</a:t>
            </a:r>
            <a:r>
              <a:rPr lang="zh-CN" altLang="en-US" sz="2400" dirty="0" smtClean="0"/>
              <a:t>健康</a:t>
            </a:r>
          </a:p>
          <a:p>
            <a:pPr>
              <a:lnSpc>
                <a:spcPct val="120000"/>
              </a:lnSpc>
              <a:buNone/>
            </a:pPr>
            <a:r>
              <a:rPr lang="en-US" sz="2400" dirty="0" smtClean="0"/>
              <a:t>Public Health </a:t>
            </a:r>
            <a:r>
              <a:rPr lang="zh-CN" altLang="en-US" sz="2400" dirty="0" smtClean="0"/>
              <a:t>公共健康</a:t>
            </a:r>
          </a:p>
        </p:txBody>
      </p:sp>
    </p:spTree>
    <p:extLst>
      <p:ext uri="{BB962C8B-B14F-4D97-AF65-F5344CB8AC3E}">
        <p14:creationId xmlns="" xmlns:p14="http://schemas.microsoft.com/office/powerpoint/2010/main" val="993460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Example: Mental Health of Students  </a:t>
            </a:r>
            <a:br>
              <a:rPr lang="en-US" altLang="zh-CN" dirty="0" smtClean="0"/>
            </a:br>
            <a:r>
              <a:rPr lang="zh-CN" altLang="en-US" dirty="0" smtClean="0"/>
              <a:t>例：学生心理健康项目</a:t>
            </a:r>
            <a:endParaRPr lang="en-US" dirty="0"/>
          </a:p>
        </p:txBody>
      </p:sp>
      <p:sp>
        <p:nvSpPr>
          <p:cNvPr id="3" name="Text Placeholder 2"/>
          <p:cNvSpPr>
            <a:spLocks noGrp="1"/>
          </p:cNvSpPr>
          <p:nvPr>
            <p:ph idx="1"/>
          </p:nvPr>
        </p:nvSpPr>
        <p:spPr>
          <a:xfrm>
            <a:off x="469553" y="1804081"/>
            <a:ext cx="8501449" cy="4979777"/>
          </a:xfrm>
        </p:spPr>
        <p:txBody>
          <a:bodyPr>
            <a:noAutofit/>
          </a:bodyPr>
          <a:lstStyle/>
          <a:p>
            <a:pPr>
              <a:lnSpc>
                <a:spcPct val="120000"/>
              </a:lnSpc>
              <a:buNone/>
            </a:pPr>
            <a:r>
              <a:rPr lang="en-US" sz="2000" dirty="0" smtClean="0"/>
              <a:t>What are related terms for Mental Health? </a:t>
            </a:r>
            <a:r>
              <a:rPr lang="zh-CN" altLang="en-US" sz="2000" dirty="0" smtClean="0"/>
              <a:t>什么是心理健康的相关词汇？</a:t>
            </a:r>
          </a:p>
          <a:p>
            <a:pPr>
              <a:lnSpc>
                <a:spcPct val="120000"/>
              </a:lnSpc>
              <a:buNone/>
            </a:pPr>
            <a:r>
              <a:rPr lang="en-US" sz="2000" dirty="0" smtClean="0"/>
              <a:t>Mental Illness </a:t>
            </a:r>
            <a:r>
              <a:rPr lang="zh-CN" altLang="en-US" sz="2000" dirty="0" smtClean="0"/>
              <a:t>精神疾病</a:t>
            </a:r>
          </a:p>
          <a:p>
            <a:pPr>
              <a:lnSpc>
                <a:spcPct val="120000"/>
              </a:lnSpc>
              <a:buNone/>
            </a:pPr>
            <a:r>
              <a:rPr lang="en-US" sz="2000" dirty="0" smtClean="0"/>
              <a:t>Psychiatry </a:t>
            </a:r>
            <a:r>
              <a:rPr lang="zh-CN" altLang="en-US" sz="2000" dirty="0" smtClean="0"/>
              <a:t>精神病学</a:t>
            </a:r>
          </a:p>
          <a:p>
            <a:pPr>
              <a:lnSpc>
                <a:spcPct val="120000"/>
              </a:lnSpc>
              <a:buNone/>
            </a:pPr>
            <a:r>
              <a:rPr lang="en-US" sz="2000" dirty="0" smtClean="0"/>
              <a:t>Psychology, Pathological </a:t>
            </a:r>
            <a:r>
              <a:rPr lang="zh-CN" altLang="en-US" sz="2000" dirty="0" smtClean="0"/>
              <a:t>心理学，病理学的</a:t>
            </a:r>
          </a:p>
        </p:txBody>
      </p:sp>
    </p:spTree>
    <p:extLst>
      <p:ext uri="{BB962C8B-B14F-4D97-AF65-F5344CB8AC3E}">
        <p14:creationId xmlns="" xmlns:p14="http://schemas.microsoft.com/office/powerpoint/2010/main" val="993460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Example: Mental Health of Students  </a:t>
            </a:r>
            <a:br>
              <a:rPr lang="en-US" altLang="zh-CN" dirty="0" smtClean="0"/>
            </a:br>
            <a:r>
              <a:rPr lang="zh-CN" altLang="en-US" dirty="0" smtClean="0"/>
              <a:t>例：学生心理健康项目</a:t>
            </a:r>
            <a:endParaRPr lang="en-US" dirty="0"/>
          </a:p>
        </p:txBody>
      </p:sp>
      <p:sp>
        <p:nvSpPr>
          <p:cNvPr id="3" name="Text Placeholder 2"/>
          <p:cNvSpPr>
            <a:spLocks noGrp="1"/>
          </p:cNvSpPr>
          <p:nvPr>
            <p:ph idx="1"/>
          </p:nvPr>
        </p:nvSpPr>
        <p:spPr>
          <a:xfrm>
            <a:off x="469553" y="1804081"/>
            <a:ext cx="8501449" cy="4979777"/>
          </a:xfrm>
        </p:spPr>
        <p:txBody>
          <a:bodyPr>
            <a:noAutofit/>
          </a:bodyPr>
          <a:lstStyle/>
          <a:p>
            <a:pPr>
              <a:lnSpc>
                <a:spcPct val="120000"/>
              </a:lnSpc>
              <a:buNone/>
            </a:pPr>
            <a:r>
              <a:rPr lang="en-US" sz="2000" dirty="0" smtClean="0"/>
              <a:t>What are synonyms for Students? </a:t>
            </a:r>
            <a:r>
              <a:rPr lang="zh-CN" altLang="en-US" sz="2000" dirty="0" smtClean="0"/>
              <a:t>什么是学生的同义词？</a:t>
            </a:r>
          </a:p>
          <a:p>
            <a:pPr>
              <a:lnSpc>
                <a:spcPct val="120000"/>
              </a:lnSpc>
              <a:buNone/>
            </a:pPr>
            <a:r>
              <a:rPr lang="en-US" sz="2000" dirty="0" smtClean="0"/>
              <a:t>Pupils </a:t>
            </a:r>
            <a:r>
              <a:rPr lang="zh-CN" altLang="en-US" sz="2000" dirty="0" smtClean="0"/>
              <a:t>小学生</a:t>
            </a:r>
          </a:p>
          <a:p>
            <a:pPr>
              <a:lnSpc>
                <a:spcPct val="120000"/>
              </a:lnSpc>
              <a:buNone/>
            </a:pPr>
            <a:r>
              <a:rPr lang="en-US" sz="2000" dirty="0" smtClean="0"/>
              <a:t>Student Life </a:t>
            </a:r>
            <a:r>
              <a:rPr lang="zh-CN" altLang="en-US" sz="2000" dirty="0" smtClean="0"/>
              <a:t>学生生活</a:t>
            </a:r>
          </a:p>
          <a:p>
            <a:pPr>
              <a:lnSpc>
                <a:spcPct val="120000"/>
              </a:lnSpc>
              <a:buNone/>
            </a:pPr>
            <a:r>
              <a:rPr lang="en-US" sz="2000" dirty="0" smtClean="0"/>
              <a:t>Student Life and Customs </a:t>
            </a:r>
            <a:r>
              <a:rPr lang="zh-CN" altLang="en-US" sz="2000" dirty="0" smtClean="0"/>
              <a:t>学生生活和习俗</a:t>
            </a:r>
          </a:p>
          <a:p>
            <a:pPr>
              <a:lnSpc>
                <a:spcPct val="120000"/>
              </a:lnSpc>
              <a:buNone/>
            </a:pPr>
            <a:r>
              <a:rPr lang="en-US" sz="2000" dirty="0" smtClean="0"/>
              <a:t>Students – educational aspects </a:t>
            </a:r>
            <a:r>
              <a:rPr lang="zh-CN" altLang="en-US" sz="2000" dirty="0" smtClean="0"/>
              <a:t>学生 </a:t>
            </a:r>
            <a:r>
              <a:rPr lang="en-US" altLang="zh-CN" sz="2000" dirty="0" smtClean="0"/>
              <a:t>- </a:t>
            </a:r>
            <a:r>
              <a:rPr lang="zh-CN" altLang="en-US" sz="2000" dirty="0" smtClean="0"/>
              <a:t>教育方面</a:t>
            </a:r>
          </a:p>
          <a:p>
            <a:pPr>
              <a:lnSpc>
                <a:spcPct val="120000"/>
              </a:lnSpc>
              <a:buNone/>
            </a:pPr>
            <a:endParaRPr lang="zh-CN" altLang="en-US" sz="2000" dirty="0" smtClean="0"/>
          </a:p>
          <a:p>
            <a:pPr>
              <a:lnSpc>
                <a:spcPct val="120000"/>
              </a:lnSpc>
              <a:buNone/>
            </a:pPr>
            <a:r>
              <a:rPr lang="en-US" sz="2000" dirty="0" smtClean="0"/>
              <a:t>What are broader terms for Students? </a:t>
            </a:r>
            <a:r>
              <a:rPr lang="zh-CN" altLang="en-US" sz="2000" dirty="0" smtClean="0"/>
              <a:t>什么是比学生更宽泛的词？</a:t>
            </a:r>
          </a:p>
          <a:p>
            <a:pPr>
              <a:lnSpc>
                <a:spcPct val="120000"/>
              </a:lnSpc>
              <a:buNone/>
            </a:pPr>
            <a:r>
              <a:rPr lang="en-US" sz="2000" dirty="0" smtClean="0"/>
              <a:t>Persons </a:t>
            </a:r>
            <a:r>
              <a:rPr lang="zh-CN" altLang="en-US" sz="2000" dirty="0" smtClean="0"/>
              <a:t>人</a:t>
            </a:r>
          </a:p>
        </p:txBody>
      </p:sp>
    </p:spTree>
    <p:extLst>
      <p:ext uri="{BB962C8B-B14F-4D97-AF65-F5344CB8AC3E}">
        <p14:creationId xmlns="" xmlns:p14="http://schemas.microsoft.com/office/powerpoint/2010/main" val="993460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520778"/>
            <a:ext cx="9144000" cy="1143000"/>
          </a:xfrm>
        </p:spPr>
        <p:txBody>
          <a:bodyPr>
            <a:noAutofit/>
          </a:bodyPr>
          <a:lstStyle/>
          <a:p>
            <a:r>
              <a:rPr lang="en-US" altLang="zh-CN" sz="3200" b="1" dirty="0" smtClean="0"/>
              <a:t>Section 1. Selecting the Most Important Information Sources for Your Small Project Topic: Strength and limits of common sources</a:t>
            </a:r>
            <a:br>
              <a:rPr lang="en-US" altLang="zh-CN" sz="3200" b="1" dirty="0" smtClean="0"/>
            </a:br>
            <a:r>
              <a:rPr lang="zh-CN" altLang="en-US" sz="3200" b="1" dirty="0" smtClean="0"/>
              <a:t>第</a:t>
            </a:r>
            <a:r>
              <a:rPr lang="en-US" altLang="zh-CN" sz="3200" b="1" dirty="0" smtClean="0"/>
              <a:t>1</a:t>
            </a:r>
            <a:r>
              <a:rPr lang="zh-CN" altLang="en-US" sz="3200" b="1" dirty="0" smtClean="0"/>
              <a:t>节</a:t>
            </a:r>
            <a:r>
              <a:rPr lang="en-US" altLang="zh-CN" sz="3200" b="1" dirty="0" smtClean="0"/>
              <a:t>  </a:t>
            </a:r>
            <a:r>
              <a:rPr lang="zh-CN" altLang="en-US" sz="3200" b="1" dirty="0" smtClean="0"/>
              <a:t>为你的项目主题选择最重要的信息源：</a:t>
            </a:r>
            <a:r>
              <a:rPr lang="en-US" altLang="zh-CN" sz="3200" b="1" dirty="0" smtClean="0"/>
              <a:t/>
            </a:r>
            <a:br>
              <a:rPr lang="en-US" altLang="zh-CN" sz="3200" b="1" dirty="0" smtClean="0"/>
            </a:br>
            <a:r>
              <a:rPr lang="zh-CN" altLang="en-US" sz="3200" b="1" dirty="0" smtClean="0"/>
              <a:t>常见信息类型的优势和局限</a:t>
            </a:r>
            <a:endParaRPr lang="en-US" sz="3200" b="1" dirty="0"/>
          </a:p>
        </p:txBody>
      </p:sp>
    </p:spTree>
    <p:extLst>
      <p:ext uri="{BB962C8B-B14F-4D97-AF65-F5344CB8AC3E}">
        <p14:creationId xmlns="" xmlns:p14="http://schemas.microsoft.com/office/powerpoint/2010/main" val="993460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Example: Mental Health of Students  </a:t>
            </a:r>
            <a:br>
              <a:rPr lang="en-US" altLang="zh-CN" dirty="0" smtClean="0"/>
            </a:br>
            <a:r>
              <a:rPr lang="zh-CN" altLang="en-US" dirty="0" smtClean="0"/>
              <a:t>例：学生心理健康项目</a:t>
            </a:r>
            <a:endParaRPr lang="en-US" dirty="0"/>
          </a:p>
        </p:txBody>
      </p:sp>
      <p:sp>
        <p:nvSpPr>
          <p:cNvPr id="3" name="Text Placeholder 2"/>
          <p:cNvSpPr>
            <a:spLocks noGrp="1"/>
          </p:cNvSpPr>
          <p:nvPr>
            <p:ph idx="1"/>
          </p:nvPr>
        </p:nvSpPr>
        <p:spPr>
          <a:xfrm>
            <a:off x="469553" y="1804081"/>
            <a:ext cx="8501449" cy="4979777"/>
          </a:xfrm>
        </p:spPr>
        <p:txBody>
          <a:bodyPr>
            <a:noAutofit/>
          </a:bodyPr>
          <a:lstStyle/>
          <a:p>
            <a:pPr>
              <a:lnSpc>
                <a:spcPct val="120000"/>
              </a:lnSpc>
              <a:buNone/>
            </a:pPr>
            <a:r>
              <a:rPr lang="en-US" sz="2000" dirty="0" smtClean="0"/>
              <a:t>What are narrower terms for  Students? </a:t>
            </a:r>
            <a:r>
              <a:rPr lang="zh-CN" altLang="en-US" sz="2000" dirty="0" smtClean="0"/>
              <a:t>什么是比学生更窄的词？</a:t>
            </a:r>
          </a:p>
          <a:p>
            <a:pPr>
              <a:lnSpc>
                <a:spcPct val="120000"/>
              </a:lnSpc>
              <a:buNone/>
            </a:pPr>
            <a:r>
              <a:rPr lang="en-US" sz="2000" dirty="0" smtClean="0"/>
              <a:t>Adult Students </a:t>
            </a:r>
            <a:r>
              <a:rPr lang="zh-CN" altLang="en-US" sz="2000" dirty="0" smtClean="0"/>
              <a:t>成人学生</a:t>
            </a:r>
          </a:p>
          <a:p>
            <a:pPr>
              <a:lnSpc>
                <a:spcPct val="120000"/>
              </a:lnSpc>
              <a:buNone/>
            </a:pPr>
            <a:r>
              <a:rPr lang="en-US" sz="2000" dirty="0" smtClean="0"/>
              <a:t>College Students </a:t>
            </a:r>
            <a:r>
              <a:rPr lang="zh-CN" altLang="en-US" sz="2000" dirty="0" smtClean="0"/>
              <a:t>大学生</a:t>
            </a:r>
          </a:p>
          <a:p>
            <a:pPr>
              <a:lnSpc>
                <a:spcPct val="120000"/>
              </a:lnSpc>
              <a:buNone/>
            </a:pPr>
            <a:r>
              <a:rPr lang="en-US" sz="2000" dirty="0" smtClean="0"/>
              <a:t>Distance Education Students </a:t>
            </a:r>
            <a:r>
              <a:rPr lang="zh-CN" altLang="en-US" sz="2000" dirty="0" smtClean="0"/>
              <a:t>远程教育学生</a:t>
            </a:r>
          </a:p>
          <a:p>
            <a:pPr>
              <a:lnSpc>
                <a:spcPct val="120000"/>
              </a:lnSpc>
              <a:buNone/>
            </a:pPr>
            <a:r>
              <a:rPr lang="en-US" sz="2000" dirty="0" smtClean="0"/>
              <a:t>Dropouts </a:t>
            </a:r>
            <a:r>
              <a:rPr lang="zh-CN" altLang="en-US" sz="2000" dirty="0" smtClean="0"/>
              <a:t>辍学生</a:t>
            </a:r>
          </a:p>
          <a:p>
            <a:pPr>
              <a:lnSpc>
                <a:spcPct val="120000"/>
              </a:lnSpc>
              <a:buNone/>
            </a:pPr>
            <a:r>
              <a:rPr lang="en-US" sz="2000" dirty="0" smtClean="0"/>
              <a:t>High School Students </a:t>
            </a:r>
            <a:r>
              <a:rPr lang="zh-CN" altLang="en-US" sz="2000" dirty="0" smtClean="0"/>
              <a:t>高中生</a:t>
            </a:r>
          </a:p>
          <a:p>
            <a:pPr>
              <a:lnSpc>
                <a:spcPct val="120000"/>
              </a:lnSpc>
              <a:buNone/>
            </a:pPr>
            <a:r>
              <a:rPr lang="en-US" sz="2000" dirty="0" smtClean="0"/>
              <a:t>Junior High School Students </a:t>
            </a:r>
            <a:r>
              <a:rPr lang="zh-CN" altLang="en-US" sz="2000" dirty="0" smtClean="0"/>
              <a:t>初中生</a:t>
            </a:r>
          </a:p>
          <a:p>
            <a:pPr>
              <a:lnSpc>
                <a:spcPct val="120000"/>
              </a:lnSpc>
              <a:buNone/>
            </a:pPr>
            <a:r>
              <a:rPr lang="en-US" sz="2000" dirty="0" smtClean="0"/>
              <a:t>Middle School Students </a:t>
            </a:r>
            <a:r>
              <a:rPr lang="zh-CN" altLang="en-US" sz="2000" dirty="0" smtClean="0"/>
              <a:t>中学生</a:t>
            </a:r>
          </a:p>
          <a:p>
            <a:pPr>
              <a:lnSpc>
                <a:spcPct val="120000"/>
              </a:lnSpc>
              <a:buNone/>
            </a:pPr>
            <a:r>
              <a:rPr lang="en-US" sz="2000" dirty="0" smtClean="0"/>
              <a:t>Part-time Students </a:t>
            </a:r>
            <a:r>
              <a:rPr lang="zh-CN" altLang="en-US" sz="2000" dirty="0" smtClean="0"/>
              <a:t>兼职学生</a:t>
            </a:r>
          </a:p>
          <a:p>
            <a:pPr>
              <a:lnSpc>
                <a:spcPct val="120000"/>
              </a:lnSpc>
              <a:buNone/>
            </a:pPr>
            <a:r>
              <a:rPr lang="en-US" sz="2000" dirty="0" smtClean="0"/>
              <a:t>School Children </a:t>
            </a:r>
            <a:r>
              <a:rPr lang="zh-CN" altLang="en-US" sz="2000" dirty="0" smtClean="0"/>
              <a:t>学校学生</a:t>
            </a:r>
          </a:p>
          <a:p>
            <a:pPr>
              <a:lnSpc>
                <a:spcPct val="120000"/>
              </a:lnSpc>
              <a:buNone/>
            </a:pPr>
            <a:r>
              <a:rPr lang="en-US" sz="2000" dirty="0" smtClean="0"/>
              <a:t>Underachievers </a:t>
            </a:r>
            <a:r>
              <a:rPr lang="zh-CN" altLang="en-US" sz="2000" dirty="0" smtClean="0"/>
              <a:t>后进生</a:t>
            </a:r>
          </a:p>
        </p:txBody>
      </p:sp>
    </p:spTree>
    <p:extLst>
      <p:ext uri="{BB962C8B-B14F-4D97-AF65-F5344CB8AC3E}">
        <p14:creationId xmlns="" xmlns:p14="http://schemas.microsoft.com/office/powerpoint/2010/main" val="993460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a:bodyPr>
          <a:lstStyle/>
          <a:p>
            <a:r>
              <a:rPr lang="en-US" dirty="0" smtClean="0"/>
              <a:t>Identify Keywords </a:t>
            </a:r>
            <a:r>
              <a:rPr lang="zh-CN" altLang="en-US" dirty="0" smtClean="0"/>
              <a:t>确定关键词</a:t>
            </a:r>
            <a:endParaRPr lang="en-US" dirty="0"/>
          </a:p>
        </p:txBody>
      </p:sp>
      <p:sp>
        <p:nvSpPr>
          <p:cNvPr id="3" name="Text Placeholder 2"/>
          <p:cNvSpPr>
            <a:spLocks noGrp="1"/>
          </p:cNvSpPr>
          <p:nvPr>
            <p:ph idx="1"/>
          </p:nvPr>
        </p:nvSpPr>
        <p:spPr>
          <a:xfrm>
            <a:off x="469553" y="1804081"/>
            <a:ext cx="8501449" cy="4979777"/>
          </a:xfrm>
        </p:spPr>
        <p:txBody>
          <a:bodyPr>
            <a:normAutofit fontScale="77500" lnSpcReduction="20000"/>
          </a:bodyPr>
          <a:lstStyle/>
          <a:p>
            <a:pPr>
              <a:lnSpc>
                <a:spcPct val="120000"/>
              </a:lnSpc>
              <a:buNone/>
            </a:pPr>
            <a:r>
              <a:rPr lang="en-US" dirty="0" smtClean="0"/>
              <a:t>All of the major systems for finding sources, use keywords for  searching: </a:t>
            </a:r>
          </a:p>
          <a:p>
            <a:pPr>
              <a:lnSpc>
                <a:spcPct val="120000"/>
              </a:lnSpc>
              <a:buFont typeface="Arial" pitchFamily="34" charset="0"/>
              <a:buChar char="•"/>
            </a:pPr>
            <a:r>
              <a:rPr lang="en-US" dirty="0" smtClean="0"/>
              <a:t>The Online Catalog (for locating books on your topic)</a:t>
            </a:r>
          </a:p>
          <a:p>
            <a:pPr>
              <a:lnSpc>
                <a:spcPct val="120000"/>
              </a:lnSpc>
              <a:buFont typeface="Arial" pitchFamily="34" charset="0"/>
              <a:buChar char="•"/>
            </a:pPr>
            <a:r>
              <a:rPr lang="en-US" dirty="0" smtClean="0"/>
              <a:t>Databases (for locating magazines, scholarly journals, and some </a:t>
            </a:r>
          </a:p>
          <a:p>
            <a:pPr>
              <a:lnSpc>
                <a:spcPct val="120000"/>
              </a:lnSpc>
              <a:buFont typeface="Arial" pitchFamily="34" charset="0"/>
              <a:buChar char="•"/>
            </a:pPr>
            <a:r>
              <a:rPr lang="en-US" dirty="0" smtClean="0"/>
              <a:t>newspaper articles on your topic)</a:t>
            </a:r>
          </a:p>
          <a:p>
            <a:pPr>
              <a:lnSpc>
                <a:spcPct val="120000"/>
              </a:lnSpc>
              <a:buFont typeface="Arial" pitchFamily="34" charset="0"/>
              <a:buChar char="•"/>
            </a:pPr>
            <a:r>
              <a:rPr lang="en-US" dirty="0" smtClean="0"/>
              <a:t>Web search engines (for locating Websites on your topic)</a:t>
            </a:r>
          </a:p>
          <a:p>
            <a:pPr>
              <a:lnSpc>
                <a:spcPct val="120000"/>
              </a:lnSpc>
              <a:buNone/>
            </a:pPr>
            <a:r>
              <a:rPr lang="zh-CN" altLang="en-US" dirty="0" smtClean="0"/>
              <a:t>所有主要的信息查找系统都使用关键词来搜索：</a:t>
            </a:r>
          </a:p>
          <a:p>
            <a:pPr>
              <a:lnSpc>
                <a:spcPct val="120000"/>
              </a:lnSpc>
            </a:pPr>
            <a:r>
              <a:rPr lang="zh-CN" altLang="en-US" dirty="0" smtClean="0"/>
              <a:t>在线目录（用来查找图书）</a:t>
            </a:r>
          </a:p>
          <a:p>
            <a:pPr>
              <a:lnSpc>
                <a:spcPct val="120000"/>
              </a:lnSpc>
            </a:pPr>
            <a:r>
              <a:rPr lang="zh-CN" altLang="en-US" dirty="0" smtClean="0"/>
              <a:t>数据库（用来查找杂志、学术期刊、报刊文章）</a:t>
            </a:r>
          </a:p>
          <a:p>
            <a:pPr>
              <a:lnSpc>
                <a:spcPct val="120000"/>
              </a:lnSpc>
            </a:pPr>
            <a:r>
              <a:rPr lang="zh-CN" altLang="en-US" dirty="0" smtClean="0"/>
              <a:t>网络搜索引擎（用来查找网站）</a:t>
            </a:r>
          </a:p>
        </p:txBody>
      </p:sp>
    </p:spTree>
    <p:extLst>
      <p:ext uri="{BB962C8B-B14F-4D97-AF65-F5344CB8AC3E}">
        <p14:creationId xmlns="" xmlns:p14="http://schemas.microsoft.com/office/powerpoint/2010/main" val="993460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a:bodyPr>
          <a:lstStyle/>
          <a:p>
            <a:r>
              <a:rPr lang="en-US" dirty="0" smtClean="0"/>
              <a:t>Identify Keywords </a:t>
            </a:r>
            <a:r>
              <a:rPr lang="zh-CN" altLang="en-US" dirty="0" smtClean="0"/>
              <a:t>确定关键词</a:t>
            </a:r>
            <a:endParaRPr lang="en-US" dirty="0"/>
          </a:p>
        </p:txBody>
      </p:sp>
      <p:sp>
        <p:nvSpPr>
          <p:cNvPr id="3" name="Text Placeholder 2"/>
          <p:cNvSpPr>
            <a:spLocks noGrp="1"/>
          </p:cNvSpPr>
          <p:nvPr>
            <p:ph idx="1"/>
          </p:nvPr>
        </p:nvSpPr>
        <p:spPr>
          <a:xfrm>
            <a:off x="469553" y="1804081"/>
            <a:ext cx="8501449" cy="4979777"/>
          </a:xfrm>
        </p:spPr>
        <p:txBody>
          <a:bodyPr>
            <a:normAutofit/>
          </a:bodyPr>
          <a:lstStyle/>
          <a:p>
            <a:pPr>
              <a:lnSpc>
                <a:spcPct val="120000"/>
              </a:lnSpc>
              <a:buNone/>
            </a:pPr>
            <a:r>
              <a:rPr lang="en-US" sz="2400" dirty="0" smtClean="0"/>
              <a:t>Most of the online catalogs and databases have some type of vocabulary thesaurus that can help you identify synonyms, broader, narrower, and related terms to assist you in searching under the most important keywords.</a:t>
            </a:r>
          </a:p>
          <a:p>
            <a:pPr>
              <a:lnSpc>
                <a:spcPct val="120000"/>
              </a:lnSpc>
              <a:buNone/>
            </a:pPr>
            <a:r>
              <a:rPr lang="zh-CN" altLang="en-US" sz="2400" dirty="0" smtClean="0"/>
              <a:t>大多数的在线目录和数据库有某种类型的词汇词库来帮助您找到同义词，更宽泛、更窄、以及相关的词，以辅助您找到最重要的关键词进行搜索。</a:t>
            </a:r>
          </a:p>
          <a:p>
            <a:pPr>
              <a:lnSpc>
                <a:spcPct val="120000"/>
              </a:lnSpc>
              <a:buNone/>
            </a:pPr>
            <a:r>
              <a:rPr lang="en-US" sz="2400" dirty="0" smtClean="0"/>
              <a:t>Please complete  the Worksheet: Keywords for your project.</a:t>
            </a:r>
          </a:p>
          <a:p>
            <a:pPr>
              <a:lnSpc>
                <a:spcPct val="120000"/>
              </a:lnSpc>
              <a:buNone/>
            </a:pPr>
            <a:r>
              <a:rPr lang="zh-CN" altLang="en-US" sz="2400" dirty="0" smtClean="0"/>
              <a:t>请完成</a:t>
            </a:r>
            <a:r>
              <a:rPr lang="en-US" altLang="zh-CN" sz="2400" dirty="0" smtClean="0"/>
              <a:t>《</a:t>
            </a:r>
            <a:r>
              <a:rPr lang="zh-CN" altLang="en-US" sz="2400" dirty="0" smtClean="0"/>
              <a:t>关键词</a:t>
            </a:r>
            <a:r>
              <a:rPr lang="en-US" altLang="zh-CN" sz="2400" dirty="0" smtClean="0"/>
              <a:t>》</a:t>
            </a:r>
            <a:r>
              <a:rPr lang="zh-CN" altLang="en-US" sz="2400" dirty="0" smtClean="0"/>
              <a:t>工作表。</a:t>
            </a:r>
          </a:p>
        </p:txBody>
      </p:sp>
    </p:spTree>
    <p:extLst>
      <p:ext uri="{BB962C8B-B14F-4D97-AF65-F5344CB8AC3E}">
        <p14:creationId xmlns="" xmlns:p14="http://schemas.microsoft.com/office/powerpoint/2010/main" val="993460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8488" y="156654"/>
            <a:ext cx="8686800" cy="1143000"/>
          </a:xfrm>
        </p:spPr>
        <p:txBody>
          <a:bodyPr>
            <a:noAutofit/>
          </a:bodyPr>
          <a:lstStyle/>
          <a:p>
            <a:pPr>
              <a:lnSpc>
                <a:spcPct val="120000"/>
              </a:lnSpc>
            </a:pPr>
            <a:r>
              <a:rPr lang="en-US" altLang="zh-CN" sz="3200" dirty="0" smtClean="0"/>
              <a:t>Combining Keywords for More Effective Searching </a:t>
            </a:r>
            <a:br>
              <a:rPr lang="en-US" altLang="zh-CN" sz="3200" dirty="0" smtClean="0"/>
            </a:br>
            <a:r>
              <a:rPr lang="zh-CN" altLang="en-US" sz="3200" dirty="0" smtClean="0"/>
              <a:t>关键词组合</a:t>
            </a:r>
            <a:r>
              <a:rPr lang="en-US" altLang="zh-CN" sz="3200" dirty="0" smtClean="0"/>
              <a:t>--</a:t>
            </a:r>
            <a:r>
              <a:rPr lang="zh-CN" altLang="en-US" sz="3200" dirty="0" smtClean="0"/>
              <a:t>更有效的搜索</a:t>
            </a:r>
          </a:p>
        </p:txBody>
      </p:sp>
      <p:sp>
        <p:nvSpPr>
          <p:cNvPr id="3" name="Text Placeholder 2"/>
          <p:cNvSpPr>
            <a:spLocks noGrp="1"/>
          </p:cNvSpPr>
          <p:nvPr>
            <p:ph idx="1"/>
          </p:nvPr>
        </p:nvSpPr>
        <p:spPr>
          <a:xfrm>
            <a:off x="353957" y="1491780"/>
            <a:ext cx="8764525" cy="5366220"/>
          </a:xfrm>
        </p:spPr>
        <p:txBody>
          <a:bodyPr>
            <a:normAutofit fontScale="70000" lnSpcReduction="20000"/>
          </a:bodyPr>
          <a:lstStyle/>
          <a:p>
            <a:pPr>
              <a:lnSpc>
                <a:spcPct val="120000"/>
              </a:lnSpc>
              <a:buNone/>
            </a:pPr>
            <a:r>
              <a:rPr lang="en-US" sz="2400" dirty="0" smtClean="0"/>
              <a:t>AND, OR  </a:t>
            </a:r>
            <a:r>
              <a:rPr lang="zh-CN" altLang="en-US" sz="2400" smtClean="0"/>
              <a:t>与符号</a:t>
            </a:r>
            <a:r>
              <a:rPr lang="en-US" sz="2400" dirty="0" smtClean="0"/>
              <a:t>AND, </a:t>
            </a:r>
            <a:r>
              <a:rPr lang="zh-CN" altLang="en-US" sz="2400" dirty="0" smtClean="0"/>
              <a:t>或符号</a:t>
            </a:r>
            <a:r>
              <a:rPr lang="en-US" sz="2400" dirty="0" smtClean="0"/>
              <a:t>OR</a:t>
            </a:r>
          </a:p>
          <a:p>
            <a:pPr marL="457200" indent="-457200">
              <a:lnSpc>
                <a:spcPct val="120000"/>
              </a:lnSpc>
            </a:pPr>
            <a:r>
              <a:rPr lang="en-US" sz="2400" dirty="0" smtClean="0"/>
              <a:t>Using AND to qualify one series of keywords by the other:</a:t>
            </a:r>
          </a:p>
          <a:p>
            <a:pPr>
              <a:lnSpc>
                <a:spcPct val="120000"/>
              </a:lnSpc>
              <a:buNone/>
            </a:pPr>
            <a:r>
              <a:rPr lang="zh-CN" altLang="en-US" sz="2400" dirty="0" smtClean="0"/>
              <a:t>用</a:t>
            </a:r>
            <a:r>
              <a:rPr lang="en-US" altLang="zh-CN" sz="2400" dirty="0" smtClean="0"/>
              <a:t>AND</a:t>
            </a:r>
            <a:r>
              <a:rPr lang="zh-CN" altLang="en-US" sz="2400" dirty="0" smtClean="0"/>
              <a:t>将一关键词对另一关键词做限定：</a:t>
            </a:r>
          </a:p>
          <a:p>
            <a:pPr>
              <a:lnSpc>
                <a:spcPct val="120000"/>
              </a:lnSpc>
              <a:buNone/>
            </a:pPr>
            <a:r>
              <a:rPr lang="en-US" altLang="zh-CN" sz="2400" dirty="0" smtClean="0"/>
              <a:t>E.g. Using keywords of region/ethnicity to narrow down other series of keywords:</a:t>
            </a:r>
          </a:p>
          <a:p>
            <a:pPr>
              <a:lnSpc>
                <a:spcPct val="120000"/>
              </a:lnSpc>
              <a:buNone/>
            </a:pPr>
            <a:r>
              <a:rPr lang="zh-CN" altLang="en-US" sz="2400" dirty="0" smtClean="0"/>
              <a:t>如，地域</a:t>
            </a:r>
            <a:r>
              <a:rPr lang="en-US" altLang="zh-CN" sz="2400" dirty="0" smtClean="0"/>
              <a:t>/</a:t>
            </a:r>
            <a:r>
              <a:rPr lang="zh-CN" altLang="en-US" sz="2400" dirty="0" smtClean="0"/>
              <a:t>民族系列关键词对其他关键词的限定：</a:t>
            </a:r>
          </a:p>
          <a:p>
            <a:pPr>
              <a:lnSpc>
                <a:spcPct val="120000"/>
              </a:lnSpc>
              <a:buNone/>
            </a:pPr>
            <a:r>
              <a:rPr lang="en-US" sz="2400" dirty="0" err="1" smtClean="0"/>
              <a:t>Tianzhu</a:t>
            </a:r>
            <a:r>
              <a:rPr lang="en-US" sz="2400" dirty="0" smtClean="0"/>
              <a:t> AND Horse Racing </a:t>
            </a:r>
            <a:r>
              <a:rPr lang="zh-CN" altLang="en-US" sz="2400" dirty="0" smtClean="0"/>
              <a:t>天祝 </a:t>
            </a:r>
            <a:r>
              <a:rPr lang="en-US" altLang="zh-CN" sz="2400" dirty="0" smtClean="0"/>
              <a:t>AND</a:t>
            </a:r>
            <a:r>
              <a:rPr lang="zh-CN" altLang="en-US" sz="2400" dirty="0" smtClean="0"/>
              <a:t>赛马</a:t>
            </a:r>
          </a:p>
          <a:p>
            <a:pPr>
              <a:lnSpc>
                <a:spcPct val="120000"/>
              </a:lnSpc>
              <a:buNone/>
            </a:pPr>
            <a:r>
              <a:rPr lang="en-US" sz="2400" dirty="0" err="1" smtClean="0"/>
              <a:t>Tianzhu</a:t>
            </a:r>
            <a:r>
              <a:rPr lang="en-US" sz="2400" dirty="0" smtClean="0"/>
              <a:t> AND urbanization</a:t>
            </a:r>
            <a:r>
              <a:rPr lang="zh-CN" altLang="en-US" sz="2400" dirty="0" smtClean="0"/>
              <a:t>天祝 </a:t>
            </a:r>
            <a:r>
              <a:rPr lang="en-US" altLang="zh-CN" sz="2400" dirty="0" smtClean="0"/>
              <a:t>AND</a:t>
            </a:r>
            <a:r>
              <a:rPr lang="zh-CN" altLang="en-US" sz="2400" dirty="0" smtClean="0"/>
              <a:t>城镇化</a:t>
            </a:r>
            <a:endParaRPr lang="en-US" altLang="zh-CN" sz="2400" dirty="0" smtClean="0"/>
          </a:p>
          <a:p>
            <a:pPr>
              <a:lnSpc>
                <a:spcPct val="120000"/>
              </a:lnSpc>
              <a:buNone/>
            </a:pPr>
            <a:r>
              <a:rPr lang="en-US" altLang="zh-CN" sz="2400" dirty="0" smtClean="0"/>
              <a:t>Tibetan AND Horse Racing </a:t>
            </a:r>
            <a:r>
              <a:rPr lang="zh-CN" altLang="en-US" sz="2400" dirty="0" smtClean="0"/>
              <a:t>藏族 </a:t>
            </a:r>
            <a:r>
              <a:rPr lang="en-US" altLang="zh-CN" sz="2400" dirty="0" smtClean="0"/>
              <a:t>AND</a:t>
            </a:r>
            <a:r>
              <a:rPr lang="zh-CN" altLang="en-US" sz="2400" dirty="0" smtClean="0"/>
              <a:t>赛马</a:t>
            </a:r>
          </a:p>
          <a:p>
            <a:pPr>
              <a:lnSpc>
                <a:spcPct val="120000"/>
              </a:lnSpc>
              <a:buNone/>
            </a:pPr>
            <a:r>
              <a:rPr lang="en-US" altLang="zh-CN" sz="2400" dirty="0" err="1" smtClean="0"/>
              <a:t>Amdo</a:t>
            </a:r>
            <a:r>
              <a:rPr lang="en-US" altLang="zh-CN" sz="2400" dirty="0" smtClean="0"/>
              <a:t> Tibetan AND Horse Culture</a:t>
            </a:r>
            <a:r>
              <a:rPr lang="zh-CN" altLang="en-US" sz="2400" dirty="0" smtClean="0"/>
              <a:t>安多藏族 </a:t>
            </a:r>
            <a:r>
              <a:rPr lang="en-US" altLang="zh-CN" sz="2400" dirty="0" smtClean="0"/>
              <a:t>and </a:t>
            </a:r>
            <a:r>
              <a:rPr lang="zh-CN" altLang="en-US" sz="2400" dirty="0" smtClean="0"/>
              <a:t>马文化</a:t>
            </a:r>
          </a:p>
          <a:p>
            <a:pPr marL="457200" indent="-457200">
              <a:lnSpc>
                <a:spcPct val="120000"/>
              </a:lnSpc>
            </a:pPr>
            <a:r>
              <a:rPr lang="en-US" altLang="zh-CN" sz="2400" dirty="0" smtClean="0"/>
              <a:t> </a:t>
            </a:r>
            <a:r>
              <a:rPr lang="en-US" sz="2400" dirty="0" smtClean="0"/>
              <a:t>Using OR to search for synonyms or juxtaposed concepts in one shot:</a:t>
            </a:r>
          </a:p>
          <a:p>
            <a:pPr marL="457200" indent="-457200">
              <a:lnSpc>
                <a:spcPct val="120000"/>
              </a:lnSpc>
              <a:buNone/>
            </a:pPr>
            <a:r>
              <a:rPr lang="zh-CN" altLang="en-US" sz="2400" dirty="0" smtClean="0"/>
              <a:t>用</a:t>
            </a:r>
            <a:r>
              <a:rPr lang="en-US" altLang="zh-CN" sz="2400" dirty="0" smtClean="0"/>
              <a:t>OR</a:t>
            </a:r>
            <a:r>
              <a:rPr lang="zh-CN" altLang="en-US" sz="2400" dirty="0" smtClean="0"/>
              <a:t>将同义词、近义词或并列概念一并搜索：</a:t>
            </a:r>
          </a:p>
          <a:p>
            <a:pPr>
              <a:lnSpc>
                <a:spcPct val="120000"/>
              </a:lnSpc>
              <a:buNone/>
            </a:pPr>
            <a:r>
              <a:rPr lang="en-US" sz="2400" dirty="0" smtClean="0"/>
              <a:t>Mental Health OR Emotional Health </a:t>
            </a:r>
            <a:r>
              <a:rPr lang="zh-CN" altLang="en-US" sz="2400" dirty="0" smtClean="0"/>
              <a:t>心理健康</a:t>
            </a:r>
            <a:r>
              <a:rPr lang="en-US" altLang="zh-CN" sz="2400" dirty="0" smtClean="0"/>
              <a:t>OR</a:t>
            </a:r>
            <a:r>
              <a:rPr lang="zh-CN" altLang="en-US" sz="2400" dirty="0" smtClean="0"/>
              <a:t>情绪健康</a:t>
            </a:r>
          </a:p>
          <a:p>
            <a:pPr>
              <a:lnSpc>
                <a:spcPct val="120000"/>
              </a:lnSpc>
              <a:buNone/>
            </a:pPr>
            <a:r>
              <a:rPr lang="en-US" sz="2400" dirty="0" smtClean="0"/>
              <a:t>Dropouts or Underachievers </a:t>
            </a:r>
            <a:r>
              <a:rPr lang="zh-CN" altLang="en-US" sz="2400" dirty="0" smtClean="0"/>
              <a:t>辍学生 </a:t>
            </a:r>
            <a:r>
              <a:rPr lang="en-US" altLang="zh-CN" sz="2400" dirty="0" smtClean="0"/>
              <a:t>OR </a:t>
            </a:r>
            <a:r>
              <a:rPr lang="zh-CN" altLang="en-US" sz="2400" dirty="0" smtClean="0"/>
              <a:t>后进生</a:t>
            </a:r>
            <a:endParaRPr lang="en-US" altLang="zh-CN" sz="2400" dirty="0" smtClean="0"/>
          </a:p>
          <a:p>
            <a:pPr>
              <a:lnSpc>
                <a:spcPct val="120000"/>
              </a:lnSpc>
              <a:buNone/>
            </a:pPr>
            <a:endParaRPr lang="en-US" altLang="zh-CN" sz="2400" dirty="0" smtClean="0"/>
          </a:p>
          <a:p>
            <a:pPr>
              <a:lnSpc>
                <a:spcPct val="120000"/>
              </a:lnSpc>
              <a:buNone/>
            </a:pPr>
            <a:r>
              <a:rPr lang="en-US" altLang="zh-CN" sz="2400" u="sng" dirty="0" smtClean="0"/>
              <a:t>Various systems (e.g. database, OPAC) provide similar interfaces to implement these searching formulae </a:t>
            </a:r>
            <a:r>
              <a:rPr lang="zh-CN" altLang="en-US" sz="2400" u="sng" dirty="0" smtClean="0"/>
              <a:t>不同的系统（如数据库，</a:t>
            </a:r>
            <a:r>
              <a:rPr lang="en-US" altLang="zh-CN" sz="2400" u="sng" dirty="0" smtClean="0"/>
              <a:t>OPAC</a:t>
            </a:r>
            <a:r>
              <a:rPr lang="zh-CN" altLang="en-US" sz="2400" u="sng" dirty="0" smtClean="0"/>
              <a:t>）提供了类似的界面来实现这些检索式</a:t>
            </a:r>
            <a:endParaRPr lang="en-US" altLang="zh-CN" sz="2400" u="sng" dirty="0" smtClean="0"/>
          </a:p>
          <a:p>
            <a:pPr>
              <a:lnSpc>
                <a:spcPct val="120000"/>
              </a:lnSpc>
              <a:buNone/>
            </a:pPr>
            <a:endParaRPr lang="en-US" sz="2400" dirty="0" smtClean="0"/>
          </a:p>
        </p:txBody>
      </p:sp>
    </p:spTree>
    <p:extLst>
      <p:ext uri="{BB962C8B-B14F-4D97-AF65-F5344CB8AC3E}">
        <p14:creationId xmlns="" xmlns:p14="http://schemas.microsoft.com/office/powerpoint/2010/main" val="993460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520778"/>
            <a:ext cx="9144000" cy="1143000"/>
          </a:xfrm>
        </p:spPr>
        <p:txBody>
          <a:bodyPr>
            <a:noAutofit/>
          </a:bodyPr>
          <a:lstStyle/>
          <a:p>
            <a:r>
              <a:rPr lang="en-US" altLang="zh-CN" sz="3200" b="1" dirty="0" smtClean="0"/>
              <a:t>Section 4.  Types of Information Sources: Primary Sources and Secondary Sources</a:t>
            </a:r>
            <a:br>
              <a:rPr lang="en-US" altLang="zh-CN" sz="3200" b="1" dirty="0" smtClean="0"/>
            </a:br>
            <a:r>
              <a:rPr lang="zh-CN" altLang="en-US" sz="3200" b="1" dirty="0" smtClean="0"/>
              <a:t>第</a:t>
            </a:r>
            <a:r>
              <a:rPr lang="en-US" altLang="zh-CN" sz="3200" b="1" dirty="0" smtClean="0"/>
              <a:t>4</a:t>
            </a:r>
            <a:r>
              <a:rPr lang="zh-CN" altLang="en-US" sz="3200" b="1" dirty="0" smtClean="0"/>
              <a:t>节 信息源类型：一手资料和二手资料</a:t>
            </a:r>
            <a:endParaRPr lang="zh-CN" altLang="zh-CN" sz="3200" dirty="0"/>
          </a:p>
        </p:txBody>
      </p:sp>
    </p:spTree>
    <p:extLst>
      <p:ext uri="{BB962C8B-B14F-4D97-AF65-F5344CB8AC3E}">
        <p14:creationId xmlns="" xmlns:p14="http://schemas.microsoft.com/office/powerpoint/2010/main" val="993460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Primary Sources</a:t>
            </a:r>
            <a:r>
              <a:rPr lang="en-US" dirty="0" smtClean="0"/>
              <a:t/>
            </a:r>
            <a:br>
              <a:rPr lang="en-US" dirty="0" smtClean="0"/>
            </a:br>
            <a:r>
              <a:rPr lang="zh-CN" altLang="en-US" dirty="0" smtClean="0"/>
              <a:t>一手资料</a:t>
            </a:r>
            <a:endParaRPr lang="en-US" dirty="0"/>
          </a:p>
        </p:txBody>
      </p:sp>
      <p:sp>
        <p:nvSpPr>
          <p:cNvPr id="3" name="Text Placeholder 2"/>
          <p:cNvSpPr>
            <a:spLocks noGrp="1"/>
          </p:cNvSpPr>
          <p:nvPr>
            <p:ph idx="1"/>
          </p:nvPr>
        </p:nvSpPr>
        <p:spPr>
          <a:xfrm>
            <a:off x="469553" y="1804081"/>
            <a:ext cx="8501449" cy="4979777"/>
          </a:xfrm>
        </p:spPr>
        <p:txBody>
          <a:bodyPr>
            <a:normAutofit/>
          </a:bodyPr>
          <a:lstStyle/>
          <a:p>
            <a:pPr>
              <a:lnSpc>
                <a:spcPct val="120000"/>
              </a:lnSpc>
              <a:buNone/>
            </a:pPr>
            <a:r>
              <a:rPr lang="en-US" sz="2400" dirty="0" smtClean="0"/>
              <a:t>Characteristics of Primary Sources:</a:t>
            </a:r>
          </a:p>
          <a:p>
            <a:pPr>
              <a:lnSpc>
                <a:spcPct val="120000"/>
              </a:lnSpc>
            </a:pPr>
            <a:r>
              <a:rPr lang="en-US" sz="2400" dirty="0" smtClean="0"/>
              <a:t>Original materials from the time period involved</a:t>
            </a:r>
          </a:p>
          <a:p>
            <a:pPr>
              <a:lnSpc>
                <a:spcPct val="120000"/>
              </a:lnSpc>
            </a:pPr>
            <a:r>
              <a:rPr lang="en-US" sz="2400" dirty="0" smtClean="0"/>
              <a:t>Share new information</a:t>
            </a:r>
          </a:p>
          <a:p>
            <a:pPr>
              <a:lnSpc>
                <a:spcPct val="120000"/>
              </a:lnSpc>
            </a:pPr>
            <a:r>
              <a:rPr lang="en-US" sz="2400" dirty="0" smtClean="0"/>
              <a:t>Contain original thinking</a:t>
            </a:r>
          </a:p>
          <a:p>
            <a:pPr>
              <a:lnSpc>
                <a:spcPct val="120000"/>
              </a:lnSpc>
              <a:buNone/>
            </a:pPr>
            <a:r>
              <a:rPr lang="zh-CN" altLang="en-US" sz="2400" dirty="0" smtClean="0"/>
              <a:t>一手资料的特点：</a:t>
            </a:r>
          </a:p>
          <a:p>
            <a:pPr>
              <a:lnSpc>
                <a:spcPct val="120000"/>
              </a:lnSpc>
            </a:pPr>
            <a:r>
              <a:rPr lang="zh-CN" altLang="en-US" sz="2400" dirty="0" smtClean="0"/>
              <a:t>从所涉及的时间段取得的原始资料</a:t>
            </a:r>
          </a:p>
          <a:p>
            <a:pPr>
              <a:lnSpc>
                <a:spcPct val="120000"/>
              </a:lnSpc>
            </a:pPr>
            <a:r>
              <a:rPr lang="zh-CN" altLang="en-US" sz="2400" dirty="0" smtClean="0"/>
              <a:t>分享新的信息</a:t>
            </a:r>
          </a:p>
          <a:p>
            <a:pPr>
              <a:lnSpc>
                <a:spcPct val="120000"/>
              </a:lnSpc>
            </a:pPr>
            <a:r>
              <a:rPr lang="zh-CN" altLang="en-US" sz="2400" dirty="0" smtClean="0"/>
              <a:t>包含原创性思考</a:t>
            </a:r>
          </a:p>
        </p:txBody>
      </p:sp>
    </p:spTree>
    <p:extLst>
      <p:ext uri="{BB962C8B-B14F-4D97-AF65-F5344CB8AC3E}">
        <p14:creationId xmlns="" xmlns:p14="http://schemas.microsoft.com/office/powerpoint/2010/main" val="993460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Primary Sources</a:t>
            </a:r>
            <a:r>
              <a:rPr lang="en-US" dirty="0" smtClean="0"/>
              <a:t/>
            </a:r>
            <a:br>
              <a:rPr lang="en-US" dirty="0" smtClean="0"/>
            </a:br>
            <a:r>
              <a:rPr lang="zh-CN" altLang="en-US" dirty="0" smtClean="0"/>
              <a:t>一手资料</a:t>
            </a:r>
            <a:endParaRPr lang="en-US" dirty="0"/>
          </a:p>
        </p:txBody>
      </p:sp>
      <p:sp>
        <p:nvSpPr>
          <p:cNvPr id="3" name="Text Placeholder 2"/>
          <p:cNvSpPr>
            <a:spLocks noGrp="1"/>
          </p:cNvSpPr>
          <p:nvPr>
            <p:ph idx="1"/>
          </p:nvPr>
        </p:nvSpPr>
        <p:spPr>
          <a:xfrm>
            <a:off x="469553" y="1804081"/>
            <a:ext cx="8501449" cy="4979777"/>
          </a:xfrm>
        </p:spPr>
        <p:txBody>
          <a:bodyPr>
            <a:normAutofit fontScale="85000" lnSpcReduction="10000"/>
          </a:bodyPr>
          <a:lstStyle/>
          <a:p>
            <a:pPr>
              <a:lnSpc>
                <a:spcPct val="120000"/>
              </a:lnSpc>
              <a:buNone/>
            </a:pPr>
            <a:r>
              <a:rPr lang="en-US" sz="2400" dirty="0" smtClean="0"/>
              <a:t>Examples of Primary Sources: </a:t>
            </a:r>
            <a:r>
              <a:rPr lang="zh-CN" altLang="en-US" sz="2400" dirty="0" smtClean="0"/>
              <a:t>一手资料的例子：</a:t>
            </a:r>
          </a:p>
          <a:p>
            <a:pPr>
              <a:lnSpc>
                <a:spcPct val="120000"/>
              </a:lnSpc>
            </a:pPr>
            <a:r>
              <a:rPr lang="en-US" sz="2400" dirty="0" smtClean="0"/>
              <a:t>Artifacts, such as clothing, coins, fossils </a:t>
            </a:r>
            <a:r>
              <a:rPr lang="zh-CN" altLang="en-US" sz="2400" dirty="0" smtClean="0"/>
              <a:t>文物，如服装、硬币、化石</a:t>
            </a:r>
          </a:p>
          <a:p>
            <a:pPr>
              <a:lnSpc>
                <a:spcPct val="120000"/>
              </a:lnSpc>
            </a:pPr>
            <a:r>
              <a:rPr lang="en-US" sz="2400" dirty="0" smtClean="0"/>
              <a:t>Autobiographies, memoirs </a:t>
            </a:r>
            <a:r>
              <a:rPr lang="zh-CN" altLang="en-US" sz="2400" dirty="0" smtClean="0"/>
              <a:t>自传，回忆录</a:t>
            </a:r>
          </a:p>
          <a:p>
            <a:pPr>
              <a:lnSpc>
                <a:spcPct val="120000"/>
              </a:lnSpc>
            </a:pPr>
            <a:r>
              <a:rPr lang="en-US" sz="2400" dirty="0" smtClean="0"/>
              <a:t>Diaries </a:t>
            </a:r>
            <a:r>
              <a:rPr lang="zh-CN" altLang="en-US" sz="2400" dirty="0" smtClean="0"/>
              <a:t>日记</a:t>
            </a:r>
          </a:p>
          <a:p>
            <a:pPr>
              <a:lnSpc>
                <a:spcPct val="120000"/>
              </a:lnSpc>
            </a:pPr>
            <a:r>
              <a:rPr lang="en-US" sz="2400" dirty="0" smtClean="0"/>
              <a:t>Journal articles that have original research </a:t>
            </a:r>
          </a:p>
          <a:p>
            <a:pPr>
              <a:lnSpc>
                <a:spcPct val="120000"/>
              </a:lnSpc>
            </a:pPr>
            <a:r>
              <a:rPr lang="zh-CN" altLang="en-US" sz="2400" dirty="0" smtClean="0"/>
              <a:t>包含原创性研究的学术期刊文章</a:t>
            </a:r>
          </a:p>
          <a:p>
            <a:pPr>
              <a:lnSpc>
                <a:spcPct val="120000"/>
              </a:lnSpc>
            </a:pPr>
            <a:r>
              <a:rPr lang="en-US" sz="2400" dirty="0" smtClean="0"/>
              <a:t>Interviews with experts on your topic </a:t>
            </a:r>
            <a:r>
              <a:rPr lang="zh-CN" altLang="en-US" sz="2400" dirty="0" smtClean="0"/>
              <a:t>专家访谈</a:t>
            </a:r>
          </a:p>
          <a:p>
            <a:pPr>
              <a:lnSpc>
                <a:spcPct val="120000"/>
              </a:lnSpc>
            </a:pPr>
            <a:r>
              <a:rPr lang="en-US" sz="2400" dirty="0" smtClean="0"/>
              <a:t>Newspapers reporting first hand observations of events </a:t>
            </a:r>
            <a:r>
              <a:rPr lang="zh-CN" altLang="en-US" sz="2400" dirty="0" smtClean="0"/>
              <a:t>报道对事件的第一手观察的报纸</a:t>
            </a:r>
          </a:p>
          <a:p>
            <a:pPr>
              <a:lnSpc>
                <a:spcPct val="120000"/>
              </a:lnSpc>
            </a:pPr>
            <a:r>
              <a:rPr lang="en-US" sz="2400" dirty="0" smtClean="0"/>
              <a:t>Photographs, Artworks, Museum exhibits </a:t>
            </a:r>
            <a:r>
              <a:rPr lang="zh-CN" altLang="en-US" sz="2400" dirty="0" smtClean="0"/>
              <a:t>照片，艺术品，博物馆展品</a:t>
            </a:r>
          </a:p>
          <a:p>
            <a:pPr>
              <a:lnSpc>
                <a:spcPct val="120000"/>
              </a:lnSpc>
            </a:pPr>
            <a:r>
              <a:rPr lang="en-US" sz="2400" dirty="0" smtClean="0"/>
              <a:t>Speeches </a:t>
            </a:r>
            <a:r>
              <a:rPr lang="zh-CN" altLang="en-US" sz="2400" dirty="0" smtClean="0"/>
              <a:t>演讲</a:t>
            </a:r>
          </a:p>
          <a:p>
            <a:pPr>
              <a:lnSpc>
                <a:spcPct val="120000"/>
              </a:lnSpc>
            </a:pPr>
            <a:r>
              <a:rPr lang="en-US" sz="2400" dirty="0" smtClean="0"/>
              <a:t>Survey Research </a:t>
            </a:r>
            <a:r>
              <a:rPr lang="zh-CN" altLang="en-US" sz="2400" dirty="0" smtClean="0"/>
              <a:t>调查研究</a:t>
            </a:r>
          </a:p>
        </p:txBody>
      </p:sp>
    </p:spTree>
    <p:extLst>
      <p:ext uri="{BB962C8B-B14F-4D97-AF65-F5344CB8AC3E}">
        <p14:creationId xmlns="" xmlns:p14="http://schemas.microsoft.com/office/powerpoint/2010/main" val="993460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Secondary Sources</a:t>
            </a:r>
            <a:r>
              <a:rPr lang="en-US" dirty="0" smtClean="0"/>
              <a:t/>
            </a:r>
            <a:br>
              <a:rPr lang="en-US" dirty="0" smtClean="0"/>
            </a:br>
            <a:r>
              <a:rPr lang="zh-CN" altLang="en-US" dirty="0" smtClean="0"/>
              <a:t>二手资料</a:t>
            </a:r>
            <a:endParaRPr lang="en-US" dirty="0"/>
          </a:p>
        </p:txBody>
      </p:sp>
      <p:sp>
        <p:nvSpPr>
          <p:cNvPr id="3" name="Text Placeholder 2"/>
          <p:cNvSpPr>
            <a:spLocks noGrp="1"/>
          </p:cNvSpPr>
          <p:nvPr>
            <p:ph idx="1"/>
          </p:nvPr>
        </p:nvSpPr>
        <p:spPr>
          <a:xfrm>
            <a:off x="469553" y="1804081"/>
            <a:ext cx="8501449" cy="4979777"/>
          </a:xfrm>
        </p:spPr>
        <p:txBody>
          <a:bodyPr>
            <a:normAutofit lnSpcReduction="10000"/>
          </a:bodyPr>
          <a:lstStyle/>
          <a:p>
            <a:pPr>
              <a:lnSpc>
                <a:spcPct val="120000"/>
              </a:lnSpc>
              <a:buNone/>
            </a:pPr>
            <a:r>
              <a:rPr lang="en-US" sz="2400" dirty="0" smtClean="0"/>
              <a:t>Characteristics of Secondary Sources:</a:t>
            </a:r>
          </a:p>
          <a:p>
            <a:pPr>
              <a:lnSpc>
                <a:spcPct val="120000"/>
              </a:lnSpc>
            </a:pPr>
            <a:r>
              <a:rPr lang="en-US" sz="2400" dirty="0" smtClean="0"/>
              <a:t>Critical reviews of primary sources</a:t>
            </a:r>
          </a:p>
          <a:p>
            <a:pPr>
              <a:lnSpc>
                <a:spcPct val="120000"/>
              </a:lnSpc>
            </a:pPr>
            <a:r>
              <a:rPr lang="en-US" sz="2400" dirty="0" smtClean="0"/>
              <a:t>Evaluations and analysis of primary sources</a:t>
            </a:r>
          </a:p>
          <a:p>
            <a:pPr>
              <a:lnSpc>
                <a:spcPct val="120000"/>
              </a:lnSpc>
            </a:pPr>
            <a:r>
              <a:rPr lang="en-US" sz="2400" dirty="0" smtClean="0"/>
              <a:t>Interpretations  of primary sources</a:t>
            </a:r>
          </a:p>
          <a:p>
            <a:pPr>
              <a:lnSpc>
                <a:spcPct val="120000"/>
              </a:lnSpc>
            </a:pPr>
            <a:r>
              <a:rPr lang="en-US" sz="2400" dirty="0" smtClean="0"/>
              <a:t>Summaries of primary sources</a:t>
            </a:r>
          </a:p>
          <a:p>
            <a:pPr>
              <a:lnSpc>
                <a:spcPct val="120000"/>
              </a:lnSpc>
              <a:buNone/>
            </a:pPr>
            <a:r>
              <a:rPr lang="zh-CN" altLang="en-US" sz="2400" dirty="0" smtClean="0"/>
              <a:t>二手资料的特点：</a:t>
            </a:r>
          </a:p>
          <a:p>
            <a:pPr>
              <a:lnSpc>
                <a:spcPct val="120000"/>
              </a:lnSpc>
            </a:pPr>
            <a:r>
              <a:rPr lang="zh-CN" altLang="en-US" sz="2400" dirty="0" smtClean="0"/>
              <a:t>针对一手资料的评论</a:t>
            </a:r>
          </a:p>
          <a:p>
            <a:pPr>
              <a:lnSpc>
                <a:spcPct val="120000"/>
              </a:lnSpc>
            </a:pPr>
            <a:r>
              <a:rPr lang="zh-CN" altLang="en-US" sz="2400" dirty="0" smtClean="0"/>
              <a:t>对一手资料的评估和分析</a:t>
            </a:r>
          </a:p>
          <a:p>
            <a:pPr>
              <a:lnSpc>
                <a:spcPct val="120000"/>
              </a:lnSpc>
            </a:pPr>
            <a:r>
              <a:rPr lang="zh-CN" altLang="en-US" sz="2400" dirty="0" smtClean="0"/>
              <a:t>对一手资料的解释</a:t>
            </a:r>
          </a:p>
          <a:p>
            <a:pPr>
              <a:lnSpc>
                <a:spcPct val="120000"/>
              </a:lnSpc>
            </a:pPr>
            <a:r>
              <a:rPr lang="zh-CN" altLang="en-US" sz="2400" dirty="0" smtClean="0"/>
              <a:t>对一手资料的总结</a:t>
            </a:r>
          </a:p>
        </p:txBody>
      </p:sp>
    </p:spTree>
    <p:extLst>
      <p:ext uri="{BB962C8B-B14F-4D97-AF65-F5344CB8AC3E}">
        <p14:creationId xmlns="" xmlns:p14="http://schemas.microsoft.com/office/powerpoint/2010/main" val="993460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Secondary Sources</a:t>
            </a:r>
            <a:r>
              <a:rPr lang="en-US" dirty="0" smtClean="0"/>
              <a:t/>
            </a:r>
            <a:br>
              <a:rPr lang="en-US" dirty="0" smtClean="0"/>
            </a:br>
            <a:r>
              <a:rPr lang="zh-CN" altLang="en-US" dirty="0" smtClean="0"/>
              <a:t>二手资料</a:t>
            </a:r>
            <a:endParaRPr lang="en-US" dirty="0"/>
          </a:p>
        </p:txBody>
      </p:sp>
      <p:sp>
        <p:nvSpPr>
          <p:cNvPr id="3" name="Text Placeholder 2"/>
          <p:cNvSpPr>
            <a:spLocks noGrp="1"/>
          </p:cNvSpPr>
          <p:nvPr>
            <p:ph idx="1"/>
          </p:nvPr>
        </p:nvSpPr>
        <p:spPr>
          <a:xfrm>
            <a:off x="469553" y="1804081"/>
            <a:ext cx="8501449" cy="4979777"/>
          </a:xfrm>
        </p:spPr>
        <p:txBody>
          <a:bodyPr>
            <a:normAutofit/>
          </a:bodyPr>
          <a:lstStyle/>
          <a:p>
            <a:pPr>
              <a:lnSpc>
                <a:spcPct val="120000"/>
              </a:lnSpc>
              <a:buNone/>
            </a:pPr>
            <a:r>
              <a:rPr lang="en-US" sz="2400" dirty="0" smtClean="0"/>
              <a:t>Examples of Secondary Sources </a:t>
            </a:r>
            <a:r>
              <a:rPr lang="zh-CN" altLang="en-US" sz="2400" dirty="0" smtClean="0"/>
              <a:t>二手资料的例子：</a:t>
            </a:r>
          </a:p>
          <a:p>
            <a:pPr>
              <a:lnSpc>
                <a:spcPct val="120000"/>
              </a:lnSpc>
            </a:pPr>
            <a:r>
              <a:rPr lang="en-US" sz="2400" dirty="0" smtClean="0"/>
              <a:t>Biographies </a:t>
            </a:r>
            <a:r>
              <a:rPr lang="zh-CN" altLang="en-US" sz="2400" dirty="0" smtClean="0"/>
              <a:t>传记</a:t>
            </a:r>
          </a:p>
          <a:p>
            <a:pPr>
              <a:lnSpc>
                <a:spcPct val="120000"/>
              </a:lnSpc>
            </a:pPr>
            <a:r>
              <a:rPr lang="en-US" sz="2400" dirty="0" smtClean="0"/>
              <a:t>Dictionaries </a:t>
            </a:r>
            <a:r>
              <a:rPr lang="zh-CN" altLang="en-US" sz="2400" dirty="0" smtClean="0"/>
              <a:t>词典</a:t>
            </a:r>
          </a:p>
          <a:p>
            <a:pPr>
              <a:lnSpc>
                <a:spcPct val="120000"/>
              </a:lnSpc>
            </a:pPr>
            <a:r>
              <a:rPr lang="en-US" sz="2400" dirty="0" smtClean="0"/>
              <a:t>Encyclopedias </a:t>
            </a:r>
            <a:r>
              <a:rPr lang="zh-CN" altLang="en-US" sz="2400" dirty="0" smtClean="0"/>
              <a:t>百科全书</a:t>
            </a:r>
          </a:p>
          <a:p>
            <a:pPr>
              <a:lnSpc>
                <a:spcPct val="120000"/>
              </a:lnSpc>
            </a:pPr>
            <a:r>
              <a:rPr lang="en-US" sz="2400" dirty="0" smtClean="0"/>
              <a:t>Histories </a:t>
            </a:r>
            <a:r>
              <a:rPr lang="zh-CN" altLang="en-US" sz="2400" dirty="0" smtClean="0"/>
              <a:t>历史</a:t>
            </a:r>
          </a:p>
          <a:p>
            <a:pPr>
              <a:lnSpc>
                <a:spcPct val="120000"/>
              </a:lnSpc>
            </a:pPr>
            <a:r>
              <a:rPr lang="en-US" sz="2400" dirty="0" smtClean="0"/>
              <a:t>Manuals </a:t>
            </a:r>
            <a:r>
              <a:rPr lang="zh-CN" altLang="en-US" sz="2400" dirty="0" smtClean="0"/>
              <a:t>手册</a:t>
            </a:r>
          </a:p>
          <a:p>
            <a:pPr>
              <a:lnSpc>
                <a:spcPct val="120000"/>
              </a:lnSpc>
            </a:pPr>
            <a:r>
              <a:rPr lang="en-US" sz="2400" dirty="0" smtClean="0"/>
              <a:t>Reviews </a:t>
            </a:r>
            <a:r>
              <a:rPr lang="zh-CN" altLang="en-US" sz="2400" dirty="0" smtClean="0"/>
              <a:t>评论</a:t>
            </a:r>
            <a:endParaRPr lang="en-US" altLang="zh-CN" sz="2400" dirty="0" smtClean="0"/>
          </a:p>
          <a:p>
            <a:pPr>
              <a:lnSpc>
                <a:spcPct val="120000"/>
              </a:lnSpc>
              <a:buNone/>
            </a:pPr>
            <a:r>
              <a:rPr lang="en-US" altLang="zh-CN" sz="2400" dirty="0" smtClean="0"/>
              <a:t>Please complete the Worksheet: Types of Sources for your project </a:t>
            </a:r>
            <a:r>
              <a:rPr lang="zh-CN" altLang="en-US" sz="2400" dirty="0" smtClean="0"/>
              <a:t>请完成</a:t>
            </a:r>
            <a:r>
              <a:rPr lang="en-US" altLang="zh-CN" sz="2400" dirty="0" smtClean="0"/>
              <a:t>《</a:t>
            </a:r>
            <a:r>
              <a:rPr lang="zh-CN" altLang="en-US" sz="2400" dirty="0" smtClean="0"/>
              <a:t>资料类型</a:t>
            </a:r>
            <a:r>
              <a:rPr lang="en-US" altLang="zh-CN" sz="2400" dirty="0" smtClean="0"/>
              <a:t>》</a:t>
            </a:r>
            <a:r>
              <a:rPr lang="zh-CN" altLang="en-US" sz="2400" dirty="0" smtClean="0"/>
              <a:t>工作表。</a:t>
            </a:r>
          </a:p>
        </p:txBody>
      </p:sp>
    </p:spTree>
    <p:extLst>
      <p:ext uri="{BB962C8B-B14F-4D97-AF65-F5344CB8AC3E}">
        <p14:creationId xmlns="" xmlns:p14="http://schemas.microsoft.com/office/powerpoint/2010/main" val="993460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Strength and Limits of Common Sources </a:t>
            </a:r>
            <a:r>
              <a:rPr lang="zh-CN" altLang="en-US" dirty="0" smtClean="0"/>
              <a:t>常见信息类型的优势和局限</a:t>
            </a:r>
            <a:endParaRPr lang="en-US" dirty="0"/>
          </a:p>
        </p:txBody>
      </p:sp>
      <p:sp>
        <p:nvSpPr>
          <p:cNvPr id="3" name="Text Placeholder 2"/>
          <p:cNvSpPr>
            <a:spLocks noGrp="1"/>
          </p:cNvSpPr>
          <p:nvPr>
            <p:ph idx="1"/>
          </p:nvPr>
        </p:nvSpPr>
        <p:spPr>
          <a:xfrm>
            <a:off x="636789" y="1927048"/>
            <a:ext cx="8050011" cy="4832096"/>
          </a:xfrm>
        </p:spPr>
        <p:txBody>
          <a:bodyPr>
            <a:normAutofit fontScale="70000" lnSpcReduction="20000"/>
          </a:bodyPr>
          <a:lstStyle/>
          <a:p>
            <a:pPr>
              <a:lnSpc>
                <a:spcPct val="120000"/>
              </a:lnSpc>
              <a:buNone/>
            </a:pPr>
            <a:r>
              <a:rPr lang="en-US" u="sng" dirty="0" smtClean="0"/>
              <a:t>Books </a:t>
            </a:r>
            <a:r>
              <a:rPr lang="zh-CN" altLang="en-US" u="sng" dirty="0" smtClean="0"/>
              <a:t>专著</a:t>
            </a:r>
            <a:r>
              <a:rPr lang="en-US" altLang="zh-CN" u="sng" dirty="0" smtClean="0"/>
              <a:t>/</a:t>
            </a:r>
            <a:r>
              <a:rPr lang="zh-CN" altLang="en-US" u="sng" dirty="0" smtClean="0"/>
              <a:t>图书</a:t>
            </a:r>
          </a:p>
          <a:p>
            <a:pPr>
              <a:lnSpc>
                <a:spcPct val="120000"/>
              </a:lnSpc>
              <a:buNone/>
            </a:pPr>
            <a:r>
              <a:rPr lang="en-US" dirty="0" smtClean="0"/>
              <a:t>Strengths </a:t>
            </a:r>
            <a:r>
              <a:rPr lang="zh-CN" altLang="en-US" dirty="0" smtClean="0"/>
              <a:t>优势</a:t>
            </a:r>
          </a:p>
          <a:p>
            <a:pPr>
              <a:lnSpc>
                <a:spcPct val="120000"/>
              </a:lnSpc>
            </a:pPr>
            <a:r>
              <a:rPr lang="en-US" altLang="zh-CN" dirty="0" smtClean="0"/>
              <a:t>--</a:t>
            </a:r>
            <a:r>
              <a:rPr lang="en-US" dirty="0" smtClean="0"/>
              <a:t>comprehensive information about topic </a:t>
            </a:r>
            <a:r>
              <a:rPr lang="zh-CN" altLang="en-US" dirty="0" smtClean="0"/>
              <a:t>有关主题的信息全面</a:t>
            </a:r>
          </a:p>
          <a:p>
            <a:pPr>
              <a:lnSpc>
                <a:spcPct val="120000"/>
              </a:lnSpc>
            </a:pPr>
            <a:r>
              <a:rPr lang="en-US" altLang="zh-CN" dirty="0" smtClean="0"/>
              <a:t>--</a:t>
            </a:r>
            <a:r>
              <a:rPr lang="en-US" dirty="0" smtClean="0"/>
              <a:t>often provides historical overview of topic </a:t>
            </a:r>
            <a:r>
              <a:rPr lang="zh-CN" altLang="en-US" dirty="0" smtClean="0"/>
              <a:t>往往提供了对主题的历史概览</a:t>
            </a:r>
          </a:p>
          <a:p>
            <a:pPr>
              <a:lnSpc>
                <a:spcPct val="120000"/>
              </a:lnSpc>
            </a:pPr>
            <a:r>
              <a:rPr lang="en-US" altLang="zh-CN" dirty="0" smtClean="0"/>
              <a:t>--</a:t>
            </a:r>
            <a:r>
              <a:rPr lang="en-US" dirty="0" smtClean="0"/>
              <a:t>bibliography of other sources </a:t>
            </a:r>
            <a:r>
              <a:rPr lang="zh-CN" altLang="en-US" dirty="0" smtClean="0"/>
              <a:t>提供了书目</a:t>
            </a:r>
            <a:r>
              <a:rPr lang="en-US" altLang="zh-CN" dirty="0" smtClean="0"/>
              <a:t>/</a:t>
            </a:r>
            <a:r>
              <a:rPr lang="zh-CN" altLang="en-US" dirty="0" smtClean="0"/>
              <a:t>其他信息源的列表</a:t>
            </a:r>
          </a:p>
          <a:p>
            <a:pPr>
              <a:lnSpc>
                <a:spcPct val="120000"/>
              </a:lnSpc>
              <a:buNone/>
            </a:pPr>
            <a:r>
              <a:rPr lang="en-US" dirty="0" smtClean="0"/>
              <a:t>Limits </a:t>
            </a:r>
            <a:r>
              <a:rPr lang="zh-CN" altLang="en-US" dirty="0" smtClean="0"/>
              <a:t>局限</a:t>
            </a:r>
          </a:p>
          <a:p>
            <a:pPr>
              <a:lnSpc>
                <a:spcPct val="120000"/>
              </a:lnSpc>
            </a:pPr>
            <a:r>
              <a:rPr lang="en-US" altLang="zh-CN" dirty="0" smtClean="0"/>
              <a:t>--</a:t>
            </a:r>
            <a:r>
              <a:rPr lang="en-US" dirty="0" smtClean="0"/>
              <a:t>dated information </a:t>
            </a:r>
            <a:r>
              <a:rPr lang="zh-CN" altLang="en-US" dirty="0" smtClean="0"/>
              <a:t>过时的信息</a:t>
            </a:r>
          </a:p>
          <a:p>
            <a:pPr>
              <a:lnSpc>
                <a:spcPct val="120000"/>
              </a:lnSpc>
            </a:pPr>
            <a:r>
              <a:rPr lang="en-US" altLang="zh-CN" dirty="0" smtClean="0"/>
              <a:t>--</a:t>
            </a:r>
            <a:r>
              <a:rPr lang="en-US" dirty="0" smtClean="0"/>
              <a:t>can be very specialized requiring significant expertise to understand </a:t>
            </a:r>
            <a:r>
              <a:rPr lang="zh-CN" altLang="en-US" dirty="0" smtClean="0"/>
              <a:t>可能非常专业化，要求较强的专业背景才能理解</a:t>
            </a:r>
          </a:p>
          <a:p>
            <a:pPr>
              <a:lnSpc>
                <a:spcPct val="120000"/>
              </a:lnSpc>
            </a:pPr>
            <a:r>
              <a:rPr lang="en-US" altLang="zh-CN" dirty="0" smtClean="0"/>
              <a:t>--</a:t>
            </a:r>
            <a:r>
              <a:rPr lang="en-US" dirty="0" smtClean="0"/>
              <a:t>may be biased depending upon author </a:t>
            </a:r>
            <a:r>
              <a:rPr lang="zh-CN" altLang="en-US" dirty="0" smtClean="0"/>
              <a:t>某些作者可能会有偏见</a:t>
            </a:r>
            <a:endParaRPr lang="en-US" dirty="0"/>
          </a:p>
        </p:txBody>
      </p:sp>
    </p:spTree>
    <p:extLst>
      <p:ext uri="{BB962C8B-B14F-4D97-AF65-F5344CB8AC3E}">
        <p14:creationId xmlns="" xmlns:p14="http://schemas.microsoft.com/office/powerpoint/2010/main" val="993460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Strength and Limits of Common Sources </a:t>
            </a:r>
            <a:r>
              <a:rPr lang="zh-CN" altLang="en-US" dirty="0" smtClean="0"/>
              <a:t>常见信息类型的优势和局限</a:t>
            </a:r>
            <a:endParaRPr lang="en-US" dirty="0"/>
          </a:p>
        </p:txBody>
      </p:sp>
      <p:sp>
        <p:nvSpPr>
          <p:cNvPr id="3" name="Text Placeholder 2"/>
          <p:cNvSpPr>
            <a:spLocks noGrp="1"/>
          </p:cNvSpPr>
          <p:nvPr>
            <p:ph idx="1"/>
          </p:nvPr>
        </p:nvSpPr>
        <p:spPr>
          <a:xfrm>
            <a:off x="636789" y="1927048"/>
            <a:ext cx="8050011" cy="4832096"/>
          </a:xfrm>
        </p:spPr>
        <p:txBody>
          <a:bodyPr>
            <a:normAutofit fontScale="70000" lnSpcReduction="20000"/>
          </a:bodyPr>
          <a:lstStyle/>
          <a:p>
            <a:pPr>
              <a:lnSpc>
                <a:spcPct val="120000"/>
              </a:lnSpc>
              <a:buNone/>
            </a:pPr>
            <a:r>
              <a:rPr lang="en-US" u="sng" dirty="0" smtClean="0"/>
              <a:t>Magazines  </a:t>
            </a:r>
            <a:r>
              <a:rPr lang="zh-CN" altLang="en-US" u="sng" dirty="0" smtClean="0"/>
              <a:t>杂志</a:t>
            </a:r>
          </a:p>
          <a:p>
            <a:pPr>
              <a:lnSpc>
                <a:spcPct val="120000"/>
              </a:lnSpc>
              <a:buNone/>
            </a:pPr>
            <a:r>
              <a:rPr lang="en-US" dirty="0" smtClean="0"/>
              <a:t>Strengths </a:t>
            </a:r>
            <a:r>
              <a:rPr lang="zh-CN" altLang="en-US" dirty="0" smtClean="0"/>
              <a:t>优势</a:t>
            </a:r>
          </a:p>
          <a:p>
            <a:pPr>
              <a:lnSpc>
                <a:spcPct val="120000"/>
              </a:lnSpc>
            </a:pPr>
            <a:r>
              <a:rPr lang="en-US" altLang="zh-CN" dirty="0" smtClean="0"/>
              <a:t>--</a:t>
            </a:r>
            <a:r>
              <a:rPr lang="en-US" dirty="0" smtClean="0"/>
              <a:t>current information </a:t>
            </a:r>
            <a:r>
              <a:rPr lang="zh-CN" altLang="en-US" dirty="0" smtClean="0"/>
              <a:t>当前信息</a:t>
            </a:r>
          </a:p>
          <a:p>
            <a:pPr>
              <a:lnSpc>
                <a:spcPct val="120000"/>
              </a:lnSpc>
            </a:pPr>
            <a:r>
              <a:rPr lang="en-US" altLang="zh-CN" dirty="0" smtClean="0"/>
              <a:t>--</a:t>
            </a:r>
            <a:r>
              <a:rPr lang="en-US" dirty="0" smtClean="0"/>
              <a:t>easy to understand </a:t>
            </a:r>
            <a:r>
              <a:rPr lang="zh-CN" altLang="en-US" dirty="0" smtClean="0"/>
              <a:t>容易理解</a:t>
            </a:r>
          </a:p>
          <a:p>
            <a:pPr>
              <a:lnSpc>
                <a:spcPct val="120000"/>
              </a:lnSpc>
            </a:pPr>
            <a:r>
              <a:rPr lang="en-US" altLang="zh-CN" dirty="0" smtClean="0"/>
              <a:t>--</a:t>
            </a:r>
            <a:r>
              <a:rPr lang="en-US" dirty="0" smtClean="0"/>
              <a:t>photographs, illustrations </a:t>
            </a:r>
            <a:r>
              <a:rPr lang="zh-CN" altLang="en-US" dirty="0" smtClean="0"/>
              <a:t>照片，插图</a:t>
            </a:r>
          </a:p>
          <a:p>
            <a:pPr>
              <a:lnSpc>
                <a:spcPct val="120000"/>
              </a:lnSpc>
              <a:buNone/>
            </a:pPr>
            <a:r>
              <a:rPr lang="en-US" dirty="0" smtClean="0"/>
              <a:t>Limits </a:t>
            </a:r>
            <a:r>
              <a:rPr lang="zh-CN" altLang="en-US" dirty="0" smtClean="0"/>
              <a:t>局限</a:t>
            </a:r>
          </a:p>
          <a:p>
            <a:pPr>
              <a:lnSpc>
                <a:spcPct val="120000"/>
              </a:lnSpc>
            </a:pPr>
            <a:r>
              <a:rPr lang="en-US" altLang="zh-CN" dirty="0" smtClean="0"/>
              <a:t>--</a:t>
            </a:r>
            <a:r>
              <a:rPr lang="en-US" dirty="0" smtClean="0"/>
              <a:t>authors often not expert on topic </a:t>
            </a:r>
            <a:r>
              <a:rPr lang="zh-CN" altLang="en-US" dirty="0" smtClean="0"/>
              <a:t>作者往往不是该主题的专家</a:t>
            </a:r>
          </a:p>
          <a:p>
            <a:pPr>
              <a:lnSpc>
                <a:spcPct val="120000"/>
              </a:lnSpc>
            </a:pPr>
            <a:r>
              <a:rPr lang="en-US" altLang="zh-CN" dirty="0" smtClean="0"/>
              <a:t>--</a:t>
            </a:r>
            <a:r>
              <a:rPr lang="en-US" dirty="0" smtClean="0"/>
              <a:t>often lack depth </a:t>
            </a:r>
            <a:r>
              <a:rPr lang="zh-CN" altLang="en-US" dirty="0" smtClean="0"/>
              <a:t>通常缺乏深度</a:t>
            </a:r>
          </a:p>
          <a:p>
            <a:pPr>
              <a:lnSpc>
                <a:spcPct val="120000"/>
              </a:lnSpc>
            </a:pPr>
            <a:r>
              <a:rPr lang="en-US" altLang="zh-CN" dirty="0" smtClean="0"/>
              <a:t>--</a:t>
            </a:r>
            <a:r>
              <a:rPr lang="en-US" dirty="0" smtClean="0"/>
              <a:t>sources often not cited </a:t>
            </a:r>
            <a:r>
              <a:rPr lang="zh-CN" altLang="en-US" dirty="0" smtClean="0"/>
              <a:t>引用部分通常没有标注</a:t>
            </a:r>
          </a:p>
          <a:p>
            <a:pPr>
              <a:lnSpc>
                <a:spcPct val="120000"/>
              </a:lnSpc>
            </a:pPr>
            <a:r>
              <a:rPr lang="en-US" altLang="zh-CN" dirty="0" smtClean="0"/>
              <a:t>--</a:t>
            </a:r>
            <a:r>
              <a:rPr lang="en-US" dirty="0" smtClean="0"/>
              <a:t>may be biased depending upon publication </a:t>
            </a:r>
            <a:r>
              <a:rPr lang="zh-CN" altLang="en-US" dirty="0" smtClean="0"/>
              <a:t>某些出版方可能有偏见</a:t>
            </a:r>
            <a:endParaRPr lang="en-US" dirty="0"/>
          </a:p>
        </p:txBody>
      </p:sp>
    </p:spTree>
    <p:extLst>
      <p:ext uri="{BB962C8B-B14F-4D97-AF65-F5344CB8AC3E}">
        <p14:creationId xmlns="" xmlns:p14="http://schemas.microsoft.com/office/powerpoint/2010/main" val="993460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Strength and Limits of Common Sources </a:t>
            </a:r>
            <a:r>
              <a:rPr lang="zh-CN" altLang="en-US" dirty="0" smtClean="0"/>
              <a:t>常见信息类型的优势和局限</a:t>
            </a:r>
            <a:endParaRPr lang="en-US" dirty="0"/>
          </a:p>
        </p:txBody>
      </p:sp>
      <p:sp>
        <p:nvSpPr>
          <p:cNvPr id="3" name="Text Placeholder 2"/>
          <p:cNvSpPr>
            <a:spLocks noGrp="1"/>
          </p:cNvSpPr>
          <p:nvPr>
            <p:ph idx="1"/>
          </p:nvPr>
        </p:nvSpPr>
        <p:spPr>
          <a:xfrm>
            <a:off x="636789" y="1927048"/>
            <a:ext cx="8050011" cy="4832096"/>
          </a:xfrm>
        </p:spPr>
        <p:txBody>
          <a:bodyPr>
            <a:normAutofit fontScale="62500" lnSpcReduction="20000"/>
          </a:bodyPr>
          <a:lstStyle/>
          <a:p>
            <a:pPr>
              <a:lnSpc>
                <a:spcPct val="120000"/>
              </a:lnSpc>
              <a:buNone/>
            </a:pPr>
            <a:r>
              <a:rPr lang="en-US" u="sng" dirty="0" smtClean="0"/>
              <a:t>Journals </a:t>
            </a:r>
            <a:r>
              <a:rPr lang="zh-CN" altLang="en-US" u="sng" dirty="0" smtClean="0"/>
              <a:t>学术期刊</a:t>
            </a:r>
          </a:p>
          <a:p>
            <a:pPr>
              <a:lnSpc>
                <a:spcPct val="120000"/>
              </a:lnSpc>
              <a:buNone/>
            </a:pPr>
            <a:r>
              <a:rPr lang="en-US" dirty="0" smtClean="0"/>
              <a:t>Strengths  </a:t>
            </a:r>
            <a:r>
              <a:rPr lang="zh-CN" altLang="en-US" dirty="0" smtClean="0"/>
              <a:t>优势</a:t>
            </a:r>
          </a:p>
          <a:p>
            <a:pPr>
              <a:lnSpc>
                <a:spcPct val="120000"/>
              </a:lnSpc>
            </a:pPr>
            <a:r>
              <a:rPr lang="en-US" altLang="zh-CN" dirty="0" smtClean="0"/>
              <a:t>--</a:t>
            </a:r>
            <a:r>
              <a:rPr lang="en-US" dirty="0" smtClean="0"/>
              <a:t>in depth information </a:t>
            </a:r>
            <a:r>
              <a:rPr lang="zh-CN" altLang="en-US" dirty="0" smtClean="0"/>
              <a:t>提供深度信息</a:t>
            </a:r>
          </a:p>
          <a:p>
            <a:pPr>
              <a:lnSpc>
                <a:spcPct val="120000"/>
              </a:lnSpc>
            </a:pPr>
            <a:r>
              <a:rPr lang="en-US" altLang="zh-CN" dirty="0" smtClean="0"/>
              <a:t>--</a:t>
            </a:r>
            <a:r>
              <a:rPr lang="en-US" dirty="0" smtClean="0"/>
              <a:t>authors are expert on topic </a:t>
            </a:r>
            <a:r>
              <a:rPr lang="zh-CN" altLang="en-US" dirty="0" smtClean="0"/>
              <a:t>作者是主题方面的专家</a:t>
            </a:r>
          </a:p>
          <a:p>
            <a:pPr>
              <a:lnSpc>
                <a:spcPct val="120000"/>
              </a:lnSpc>
            </a:pPr>
            <a:r>
              <a:rPr lang="en-US" altLang="zh-CN" dirty="0" smtClean="0"/>
              <a:t>--</a:t>
            </a:r>
            <a:r>
              <a:rPr lang="en-US" dirty="0" smtClean="0"/>
              <a:t>charts and graphs </a:t>
            </a:r>
            <a:r>
              <a:rPr lang="zh-CN" altLang="en-US" dirty="0" smtClean="0"/>
              <a:t>图形图表</a:t>
            </a:r>
          </a:p>
          <a:p>
            <a:pPr>
              <a:lnSpc>
                <a:spcPct val="120000"/>
              </a:lnSpc>
            </a:pPr>
            <a:r>
              <a:rPr lang="en-US" altLang="zh-CN" dirty="0" smtClean="0"/>
              <a:t>--</a:t>
            </a:r>
            <a:r>
              <a:rPr lang="en-US" dirty="0" smtClean="0"/>
              <a:t>recent research on topic </a:t>
            </a:r>
            <a:r>
              <a:rPr lang="zh-CN" altLang="en-US" dirty="0" smtClean="0"/>
              <a:t>关于主题的新近研究</a:t>
            </a:r>
          </a:p>
          <a:p>
            <a:pPr>
              <a:lnSpc>
                <a:spcPct val="120000"/>
              </a:lnSpc>
            </a:pPr>
            <a:r>
              <a:rPr lang="en-US" altLang="zh-CN" dirty="0" smtClean="0"/>
              <a:t>--</a:t>
            </a:r>
            <a:r>
              <a:rPr lang="en-US" dirty="0" smtClean="0"/>
              <a:t>sources are cited and useful for locating additional sources </a:t>
            </a:r>
            <a:r>
              <a:rPr lang="zh-CN" altLang="en-US" dirty="0" smtClean="0"/>
              <a:t>信息来源有引用标注，可帮助找到更多的信息源</a:t>
            </a:r>
          </a:p>
          <a:p>
            <a:pPr>
              <a:lnSpc>
                <a:spcPct val="120000"/>
              </a:lnSpc>
              <a:buNone/>
            </a:pPr>
            <a:r>
              <a:rPr lang="en-US" dirty="0" smtClean="0"/>
              <a:t>Limits </a:t>
            </a:r>
            <a:r>
              <a:rPr lang="zh-CN" altLang="en-US" dirty="0" smtClean="0"/>
              <a:t>局限</a:t>
            </a:r>
          </a:p>
          <a:p>
            <a:pPr>
              <a:lnSpc>
                <a:spcPct val="120000"/>
              </a:lnSpc>
            </a:pPr>
            <a:r>
              <a:rPr lang="en-US" altLang="zh-CN" dirty="0" smtClean="0"/>
              <a:t>--</a:t>
            </a:r>
            <a:r>
              <a:rPr lang="en-US" dirty="0" smtClean="0"/>
              <a:t>terminology and depth difficult to understand for general readers </a:t>
            </a:r>
            <a:r>
              <a:rPr lang="zh-CN" altLang="en-US" dirty="0" smtClean="0"/>
              <a:t>术语和深度使得普通读者难以理解</a:t>
            </a:r>
          </a:p>
          <a:p>
            <a:pPr>
              <a:lnSpc>
                <a:spcPct val="120000"/>
              </a:lnSpc>
            </a:pPr>
            <a:r>
              <a:rPr lang="en-US" altLang="zh-CN" dirty="0" smtClean="0"/>
              <a:t>--</a:t>
            </a:r>
            <a:r>
              <a:rPr lang="en-US" dirty="0" smtClean="0"/>
              <a:t>older articles may be contain research that is not up-to-date </a:t>
            </a:r>
            <a:r>
              <a:rPr lang="zh-CN" altLang="en-US" dirty="0" smtClean="0"/>
              <a:t>旧的文章可能包含过时的研究</a:t>
            </a:r>
            <a:endParaRPr lang="en-US" dirty="0"/>
          </a:p>
        </p:txBody>
      </p:sp>
    </p:spTree>
    <p:extLst>
      <p:ext uri="{BB962C8B-B14F-4D97-AF65-F5344CB8AC3E}">
        <p14:creationId xmlns="" xmlns:p14="http://schemas.microsoft.com/office/powerpoint/2010/main" val="993460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Strength and Limits of Common Sources </a:t>
            </a:r>
            <a:r>
              <a:rPr lang="zh-CN" altLang="en-US" dirty="0" smtClean="0"/>
              <a:t>常见信息类型的优势和局限</a:t>
            </a:r>
            <a:endParaRPr lang="en-US" dirty="0"/>
          </a:p>
        </p:txBody>
      </p:sp>
      <p:sp>
        <p:nvSpPr>
          <p:cNvPr id="3" name="Text Placeholder 2"/>
          <p:cNvSpPr>
            <a:spLocks noGrp="1"/>
          </p:cNvSpPr>
          <p:nvPr>
            <p:ph idx="1"/>
          </p:nvPr>
        </p:nvSpPr>
        <p:spPr>
          <a:xfrm>
            <a:off x="271855" y="1887204"/>
            <a:ext cx="8872145" cy="5440362"/>
          </a:xfrm>
        </p:spPr>
        <p:txBody>
          <a:bodyPr>
            <a:normAutofit fontScale="47500" lnSpcReduction="20000"/>
          </a:bodyPr>
          <a:lstStyle/>
          <a:p>
            <a:pPr>
              <a:lnSpc>
                <a:spcPct val="120000"/>
              </a:lnSpc>
              <a:buNone/>
            </a:pPr>
            <a:r>
              <a:rPr lang="en-US" u="sng" dirty="0" smtClean="0"/>
              <a:t>Websites </a:t>
            </a:r>
            <a:r>
              <a:rPr lang="zh-CN" altLang="en-US" u="sng" dirty="0" smtClean="0"/>
              <a:t>网站</a:t>
            </a:r>
          </a:p>
          <a:p>
            <a:pPr>
              <a:lnSpc>
                <a:spcPct val="120000"/>
              </a:lnSpc>
              <a:buNone/>
            </a:pPr>
            <a:r>
              <a:rPr lang="en-US" dirty="0" smtClean="0"/>
              <a:t>Strengths </a:t>
            </a:r>
            <a:r>
              <a:rPr lang="zh-CN" altLang="en-US" dirty="0" smtClean="0"/>
              <a:t>优势</a:t>
            </a:r>
          </a:p>
          <a:p>
            <a:pPr>
              <a:lnSpc>
                <a:spcPct val="120000"/>
              </a:lnSpc>
            </a:pPr>
            <a:r>
              <a:rPr lang="en-US" altLang="zh-CN" dirty="0" smtClean="0"/>
              <a:t>--</a:t>
            </a:r>
            <a:r>
              <a:rPr lang="en-US" dirty="0" smtClean="0"/>
              <a:t>government Information </a:t>
            </a:r>
            <a:r>
              <a:rPr lang="zh-CN" altLang="en-US" dirty="0" smtClean="0"/>
              <a:t>政府信息</a:t>
            </a:r>
          </a:p>
          <a:p>
            <a:pPr>
              <a:lnSpc>
                <a:spcPct val="120000"/>
              </a:lnSpc>
            </a:pPr>
            <a:r>
              <a:rPr lang="en-US" altLang="zh-CN" dirty="0" smtClean="0"/>
              <a:t>--</a:t>
            </a:r>
            <a:r>
              <a:rPr lang="en-US" dirty="0" smtClean="0"/>
              <a:t>wide range of views on topics </a:t>
            </a:r>
            <a:r>
              <a:rPr lang="zh-CN" altLang="en-US" dirty="0" smtClean="0"/>
              <a:t>关于主题的广泛的不同观点</a:t>
            </a:r>
          </a:p>
          <a:p>
            <a:pPr>
              <a:lnSpc>
                <a:spcPct val="120000"/>
              </a:lnSpc>
            </a:pPr>
            <a:r>
              <a:rPr lang="en-US" altLang="zh-CN" dirty="0" smtClean="0"/>
              <a:t>--</a:t>
            </a:r>
            <a:r>
              <a:rPr lang="en-US" dirty="0" smtClean="0"/>
              <a:t>statistics </a:t>
            </a:r>
            <a:r>
              <a:rPr lang="zh-CN" altLang="en-US" dirty="0" smtClean="0"/>
              <a:t>统计数据</a:t>
            </a:r>
          </a:p>
          <a:p>
            <a:pPr>
              <a:lnSpc>
                <a:spcPct val="120000"/>
              </a:lnSpc>
            </a:pPr>
            <a:r>
              <a:rPr lang="en-US" altLang="zh-CN" dirty="0" smtClean="0"/>
              <a:t>--</a:t>
            </a:r>
            <a:r>
              <a:rPr lang="en-US" dirty="0" smtClean="0"/>
              <a:t>company information </a:t>
            </a:r>
            <a:r>
              <a:rPr lang="zh-CN" altLang="en-US" dirty="0" smtClean="0"/>
              <a:t>公司信息</a:t>
            </a:r>
          </a:p>
          <a:p>
            <a:pPr>
              <a:lnSpc>
                <a:spcPct val="120000"/>
              </a:lnSpc>
            </a:pPr>
            <a:r>
              <a:rPr lang="en-US" altLang="zh-CN" dirty="0" smtClean="0"/>
              <a:t>--</a:t>
            </a:r>
            <a:r>
              <a:rPr lang="en-US" dirty="0" smtClean="0"/>
              <a:t>popular culture </a:t>
            </a:r>
            <a:r>
              <a:rPr lang="zh-CN" altLang="en-US" dirty="0" smtClean="0"/>
              <a:t>大众文化</a:t>
            </a:r>
          </a:p>
          <a:p>
            <a:pPr>
              <a:lnSpc>
                <a:spcPct val="120000"/>
              </a:lnSpc>
            </a:pPr>
            <a:r>
              <a:rPr lang="en-US" altLang="zh-CN" dirty="0" smtClean="0"/>
              <a:t>--</a:t>
            </a:r>
            <a:r>
              <a:rPr lang="en-US" dirty="0" smtClean="0"/>
              <a:t>illustrations, photographs </a:t>
            </a:r>
            <a:r>
              <a:rPr lang="zh-CN" altLang="en-US" dirty="0" smtClean="0"/>
              <a:t>插图，照片</a:t>
            </a:r>
          </a:p>
          <a:p>
            <a:pPr>
              <a:lnSpc>
                <a:spcPct val="120000"/>
              </a:lnSpc>
            </a:pPr>
            <a:r>
              <a:rPr lang="en-US" altLang="zh-CN" dirty="0" smtClean="0"/>
              <a:t>--</a:t>
            </a:r>
            <a:r>
              <a:rPr lang="en-US" dirty="0" smtClean="0"/>
              <a:t>current information </a:t>
            </a:r>
            <a:r>
              <a:rPr lang="zh-CN" altLang="en-US" dirty="0" smtClean="0"/>
              <a:t>当前信息</a:t>
            </a:r>
          </a:p>
          <a:p>
            <a:pPr>
              <a:lnSpc>
                <a:spcPct val="120000"/>
              </a:lnSpc>
            </a:pPr>
            <a:r>
              <a:rPr lang="en-US" altLang="zh-CN" dirty="0" smtClean="0"/>
              <a:t>--</a:t>
            </a:r>
            <a:r>
              <a:rPr lang="en-US" dirty="0" smtClean="0"/>
              <a:t>local information and events </a:t>
            </a:r>
            <a:r>
              <a:rPr lang="zh-CN" altLang="en-US" dirty="0" smtClean="0"/>
              <a:t>本地的信息和事件</a:t>
            </a:r>
          </a:p>
          <a:p>
            <a:pPr>
              <a:lnSpc>
                <a:spcPct val="120000"/>
              </a:lnSpc>
              <a:buNone/>
            </a:pPr>
            <a:r>
              <a:rPr lang="en-US" dirty="0" smtClean="0"/>
              <a:t>Limits </a:t>
            </a:r>
            <a:r>
              <a:rPr lang="zh-CN" altLang="en-US" dirty="0" smtClean="0"/>
              <a:t>局限</a:t>
            </a:r>
          </a:p>
          <a:p>
            <a:pPr>
              <a:lnSpc>
                <a:spcPct val="120000"/>
              </a:lnSpc>
            </a:pPr>
            <a:r>
              <a:rPr lang="en-US" altLang="zh-CN" dirty="0" smtClean="0"/>
              <a:t>--</a:t>
            </a:r>
            <a:r>
              <a:rPr lang="en-US" dirty="0" smtClean="0"/>
              <a:t>often difficult to determine currency of information </a:t>
            </a:r>
            <a:r>
              <a:rPr lang="zh-CN" altLang="en-US" dirty="0" smtClean="0"/>
              <a:t>通常难以确定信息的时效性</a:t>
            </a:r>
          </a:p>
          <a:p>
            <a:pPr>
              <a:lnSpc>
                <a:spcPct val="120000"/>
              </a:lnSpc>
            </a:pPr>
            <a:r>
              <a:rPr lang="en-US" altLang="zh-CN" dirty="0" smtClean="0"/>
              <a:t>--</a:t>
            </a:r>
            <a:r>
              <a:rPr lang="en-US" dirty="0" smtClean="0"/>
              <a:t>sometimes difficult to determine who creates content </a:t>
            </a:r>
            <a:r>
              <a:rPr lang="zh-CN" altLang="en-US" dirty="0" smtClean="0"/>
              <a:t>有时难以确定谁是内容的创建者</a:t>
            </a:r>
          </a:p>
          <a:p>
            <a:pPr>
              <a:lnSpc>
                <a:spcPct val="120000"/>
              </a:lnSpc>
            </a:pPr>
            <a:r>
              <a:rPr lang="en-US" altLang="zh-CN" dirty="0" smtClean="0"/>
              <a:t>--</a:t>
            </a:r>
            <a:r>
              <a:rPr lang="en-US" dirty="0" smtClean="0"/>
              <a:t>sources often not cited </a:t>
            </a:r>
            <a:r>
              <a:rPr lang="zh-CN" altLang="en-US" dirty="0" smtClean="0"/>
              <a:t>信息来源通常没有引用标注</a:t>
            </a:r>
          </a:p>
          <a:p>
            <a:pPr>
              <a:lnSpc>
                <a:spcPct val="120000"/>
              </a:lnSpc>
            </a:pPr>
            <a:r>
              <a:rPr lang="en-US" altLang="zh-CN" dirty="0" smtClean="0"/>
              <a:t>--</a:t>
            </a:r>
            <a:r>
              <a:rPr lang="en-US" dirty="0" smtClean="0"/>
              <a:t>accuracy and reliability needs to be checked against other sources </a:t>
            </a:r>
            <a:r>
              <a:rPr lang="zh-CN" altLang="en-US" dirty="0" smtClean="0"/>
              <a:t>准确度和可靠性需要通过查核其他信息源来验证</a:t>
            </a:r>
            <a:endParaRPr lang="en-US" dirty="0"/>
          </a:p>
        </p:txBody>
      </p:sp>
    </p:spTree>
    <p:extLst>
      <p:ext uri="{BB962C8B-B14F-4D97-AF65-F5344CB8AC3E}">
        <p14:creationId xmlns="" xmlns:p14="http://schemas.microsoft.com/office/powerpoint/2010/main" val="993460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520778"/>
            <a:ext cx="9144000" cy="1143000"/>
          </a:xfrm>
        </p:spPr>
        <p:txBody>
          <a:bodyPr>
            <a:noAutofit/>
          </a:bodyPr>
          <a:lstStyle/>
          <a:p>
            <a:r>
              <a:rPr lang="en-US" altLang="zh-CN" sz="3200" b="1" dirty="0" smtClean="0"/>
              <a:t>Section 2: Strategy for Locating Materials</a:t>
            </a:r>
            <a:br>
              <a:rPr lang="en-US" altLang="zh-CN" sz="3200" b="1" dirty="0" smtClean="0"/>
            </a:br>
            <a:r>
              <a:rPr lang="zh-CN" altLang="en-US" sz="3200" b="1" dirty="0" smtClean="0"/>
              <a:t>第</a:t>
            </a:r>
            <a:r>
              <a:rPr lang="en-US" altLang="zh-CN" sz="3200" b="1" dirty="0" smtClean="0"/>
              <a:t>2</a:t>
            </a:r>
            <a:r>
              <a:rPr lang="zh-CN" altLang="en-US" sz="3200" b="1" dirty="0" smtClean="0"/>
              <a:t>节：搜索资料的策略</a:t>
            </a:r>
            <a:endParaRPr lang="zh-CN" altLang="zh-CN" sz="3200" dirty="0"/>
          </a:p>
        </p:txBody>
      </p:sp>
    </p:spTree>
    <p:extLst>
      <p:ext uri="{BB962C8B-B14F-4D97-AF65-F5344CB8AC3E}">
        <p14:creationId xmlns="" xmlns:p14="http://schemas.microsoft.com/office/powerpoint/2010/main" val="993460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8686800" cy="1143000"/>
          </a:xfrm>
        </p:spPr>
        <p:txBody>
          <a:bodyPr>
            <a:normAutofit fontScale="90000"/>
          </a:bodyPr>
          <a:lstStyle/>
          <a:p>
            <a:r>
              <a:rPr lang="en-US" altLang="zh-CN" dirty="0" smtClean="0"/>
              <a:t>Step 1: General Sources</a:t>
            </a:r>
            <a:br>
              <a:rPr lang="en-US" altLang="zh-CN" dirty="0" smtClean="0"/>
            </a:br>
            <a:r>
              <a:rPr lang="zh-CN" altLang="en-US" dirty="0" smtClean="0"/>
              <a:t>第</a:t>
            </a:r>
            <a:r>
              <a:rPr lang="en-US" altLang="zh-CN" dirty="0" smtClean="0"/>
              <a:t>1</a:t>
            </a:r>
            <a:r>
              <a:rPr lang="zh-CN" altLang="en-US" dirty="0" smtClean="0"/>
              <a:t>步：通用信息源</a:t>
            </a:r>
            <a:endParaRPr lang="en-US" dirty="0"/>
          </a:p>
        </p:txBody>
      </p:sp>
      <p:sp>
        <p:nvSpPr>
          <p:cNvPr id="3" name="Text Placeholder 2"/>
          <p:cNvSpPr>
            <a:spLocks noGrp="1"/>
          </p:cNvSpPr>
          <p:nvPr>
            <p:ph idx="1"/>
          </p:nvPr>
        </p:nvSpPr>
        <p:spPr>
          <a:xfrm>
            <a:off x="271855" y="1615350"/>
            <a:ext cx="8872145" cy="5440362"/>
          </a:xfrm>
        </p:spPr>
        <p:txBody>
          <a:bodyPr>
            <a:normAutofit fontScale="85000" lnSpcReduction="10000"/>
          </a:bodyPr>
          <a:lstStyle/>
          <a:p>
            <a:pPr>
              <a:lnSpc>
                <a:spcPct val="120000"/>
              </a:lnSpc>
              <a:buNone/>
            </a:pPr>
            <a:r>
              <a:rPr lang="en-US" dirty="0" smtClean="0"/>
              <a:t>1.	Consult General Sources, such as Encyclopedias and Textbooks first.  General Sources provide an overview of the topic.  Find by locating  in the Online Catalog or on the Web (for example Wikipedia).  An important first step in focusing your topic and identifying all of the key issues and aspects of your topic that you might wish to explore.</a:t>
            </a:r>
          </a:p>
          <a:p>
            <a:pPr>
              <a:lnSpc>
                <a:spcPct val="120000"/>
              </a:lnSpc>
              <a:buNone/>
            </a:pPr>
            <a:r>
              <a:rPr lang="en-US" dirty="0" smtClean="0"/>
              <a:t>1.</a:t>
            </a:r>
            <a:r>
              <a:rPr lang="zh-CN" altLang="en-US" dirty="0" smtClean="0"/>
              <a:t>首先查阅通用信息源，如百科全书和课本。通用信息源提供了主题的概述。可通过在线目录或网站来查找通用信息源（如维基百科）。这是重要的第一步，聚焦你的主题，帮助你找到有关主题的所有关键问题和方面，有助于你展开探索。</a:t>
            </a:r>
            <a:endParaRPr lang="en-US" dirty="0"/>
          </a:p>
        </p:txBody>
      </p:sp>
    </p:spTree>
    <p:extLst>
      <p:ext uri="{BB962C8B-B14F-4D97-AF65-F5344CB8AC3E}">
        <p14:creationId xmlns="" xmlns:p14="http://schemas.microsoft.com/office/powerpoint/2010/main" val="993460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271855" y="1615350"/>
            <a:ext cx="8872145" cy="5440362"/>
          </a:xfrm>
        </p:spPr>
        <p:txBody>
          <a:bodyPr>
            <a:normAutofit/>
          </a:bodyPr>
          <a:lstStyle/>
          <a:p>
            <a:pPr>
              <a:lnSpc>
                <a:spcPct val="120000"/>
              </a:lnSpc>
              <a:buNone/>
            </a:pPr>
            <a:r>
              <a:rPr lang="en-US" dirty="0" smtClean="0"/>
              <a:t>2.	Next, consult magazines to identify general perspectives, identify an overview of current issues.  Find magazines on your topic by searching keywords in a  database.</a:t>
            </a:r>
          </a:p>
          <a:p>
            <a:pPr>
              <a:lnSpc>
                <a:spcPct val="120000"/>
              </a:lnSpc>
              <a:buNone/>
            </a:pPr>
            <a:r>
              <a:rPr lang="en-US" dirty="0" smtClean="0"/>
              <a:t>2.</a:t>
            </a:r>
            <a:r>
              <a:rPr lang="zh-CN" altLang="en-US" dirty="0" smtClean="0"/>
              <a:t>接下来，查阅杂志来找到有关主题的常见的观点和当前相关问题的概述。可通过在数据库中搜索关键词来找到有关主题的杂志。</a:t>
            </a:r>
            <a:endParaRPr lang="en-US" dirty="0"/>
          </a:p>
        </p:txBody>
      </p:sp>
      <p:sp>
        <p:nvSpPr>
          <p:cNvPr id="6" name="Title 3"/>
          <p:cNvSpPr>
            <a:spLocks noGrp="1"/>
          </p:cNvSpPr>
          <p:nvPr>
            <p:ph type="title"/>
          </p:nvPr>
        </p:nvSpPr>
        <p:spPr>
          <a:xfrm>
            <a:off x="0" y="274638"/>
            <a:ext cx="8686800" cy="1143000"/>
          </a:xfrm>
        </p:spPr>
        <p:txBody>
          <a:bodyPr>
            <a:normAutofit fontScale="90000"/>
          </a:bodyPr>
          <a:lstStyle/>
          <a:p>
            <a:r>
              <a:rPr lang="en-US" altLang="zh-CN" dirty="0" smtClean="0"/>
              <a:t>Step 2: Magazines</a:t>
            </a:r>
            <a:br>
              <a:rPr lang="en-US" altLang="zh-CN" dirty="0" smtClean="0"/>
            </a:br>
            <a:r>
              <a:rPr lang="zh-CN" altLang="en-US" dirty="0" smtClean="0"/>
              <a:t>第</a:t>
            </a:r>
            <a:r>
              <a:rPr lang="en-US" altLang="zh-CN" dirty="0" smtClean="0"/>
              <a:t>2</a:t>
            </a:r>
            <a:r>
              <a:rPr lang="zh-CN" altLang="en-US" dirty="0" smtClean="0"/>
              <a:t>步：杂志</a:t>
            </a:r>
            <a:endParaRPr lang="en-US" dirty="0"/>
          </a:p>
        </p:txBody>
      </p:sp>
    </p:spTree>
    <p:extLst>
      <p:ext uri="{BB962C8B-B14F-4D97-AF65-F5344CB8AC3E}">
        <p14:creationId xmlns="" xmlns:p14="http://schemas.microsoft.com/office/powerpoint/2010/main" val="993460217"/>
      </p:ext>
    </p:extLst>
  </p:cSld>
  <p:clrMapOvr>
    <a:masterClrMapping/>
  </p:clrMapOvr>
</p:sld>
</file>

<file path=ppt/theme/theme1.xml><?xml version="1.0" encoding="utf-8"?>
<a:theme xmlns:a="http://schemas.openxmlformats.org/drawingml/2006/main" name="Office Them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1682</TotalTime>
  <Words>1608</Words>
  <Application>Microsoft Office PowerPoint</Application>
  <PresentationFormat>全屏显示(4:3)</PresentationFormat>
  <Paragraphs>234</Paragraphs>
  <Slides>28</Slides>
  <Notes>27</Notes>
  <HiddenSlides>0</HiddenSlides>
  <MMClips>0</MMClips>
  <ScaleCrop>false</ScaleCrop>
  <HeadingPairs>
    <vt:vector size="4" baseType="variant">
      <vt:variant>
        <vt:lpstr>主题</vt:lpstr>
      </vt:variant>
      <vt:variant>
        <vt:i4>1</vt:i4>
      </vt:variant>
      <vt:variant>
        <vt:lpstr>幻灯片标题</vt:lpstr>
      </vt:variant>
      <vt:variant>
        <vt:i4>28</vt:i4>
      </vt:variant>
    </vt:vector>
  </HeadingPairs>
  <TitlesOfParts>
    <vt:vector size="29" baseType="lpstr">
      <vt:lpstr>Office Theme</vt:lpstr>
      <vt:lpstr>Module Two: 模块2： Background Research Basics 背景研究基础</vt:lpstr>
      <vt:lpstr>Section 1. Selecting the Most Important Information Sources for Your Small Project Topic: Strength and limits of common sources 第1节  为你的项目主题选择最重要的信息源： 常见信息类型的优势和局限</vt:lpstr>
      <vt:lpstr>Strength and Limits of Common Sources 常见信息类型的优势和局限</vt:lpstr>
      <vt:lpstr>Strength and Limits of Common Sources 常见信息类型的优势和局限</vt:lpstr>
      <vt:lpstr>Strength and Limits of Common Sources 常见信息类型的优势和局限</vt:lpstr>
      <vt:lpstr>Strength and Limits of Common Sources 常见信息类型的优势和局限</vt:lpstr>
      <vt:lpstr>Section 2: Strategy for Locating Materials 第2节：搜索资料的策略</vt:lpstr>
      <vt:lpstr>Step 1: General Sources 第1步：通用信息源</vt:lpstr>
      <vt:lpstr>Step 2: Magazines 第2步：杂志</vt:lpstr>
      <vt:lpstr>Step 3: Books 第3步：专著/图书</vt:lpstr>
      <vt:lpstr>Step 4: Websites 第4步：网站</vt:lpstr>
      <vt:lpstr>Step 5: Scholarly Journals 第5步：学术期刊</vt:lpstr>
      <vt:lpstr>Step 6: Newspapers 第6步：报纸</vt:lpstr>
      <vt:lpstr>Section 3.  Identifying Keywords – The Major Concepts on Your Topic 第3节 确定关键词 – 你的主题的主要概念</vt:lpstr>
      <vt:lpstr>Identify Keywords 确定关键词</vt:lpstr>
      <vt:lpstr>Example: Mental Health of Students   例：学生心理健康项目</vt:lpstr>
      <vt:lpstr>Example: Mental Health of Students   例：学生心理健康项目</vt:lpstr>
      <vt:lpstr>Example: Mental Health of Students   例：学生心理健康项目</vt:lpstr>
      <vt:lpstr>Example: Mental Health of Students   例：学生心理健康项目</vt:lpstr>
      <vt:lpstr>Example: Mental Health of Students   例：学生心理健康项目</vt:lpstr>
      <vt:lpstr>Identify Keywords 确定关键词</vt:lpstr>
      <vt:lpstr>Identify Keywords 确定关键词</vt:lpstr>
      <vt:lpstr>Combining Keywords for More Effective Searching  关键词组合--更有效的搜索</vt:lpstr>
      <vt:lpstr>Section 4.  Types of Information Sources: Primary Sources and Secondary Sources 第4节 信息源类型：一手资料和二手资料</vt:lpstr>
      <vt:lpstr>Primary Sources 一手资料</vt:lpstr>
      <vt:lpstr>Primary Sources 一手资料</vt:lpstr>
      <vt:lpstr>Secondary Sources 二手资料</vt:lpstr>
      <vt:lpstr>Secondary Sources 二手资料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Robbins</dc:creator>
  <cp:lastModifiedBy>yuzhang</cp:lastModifiedBy>
  <cp:revision>52</cp:revision>
  <dcterms:created xsi:type="dcterms:W3CDTF">2015-05-26T15:33:29Z</dcterms:created>
  <dcterms:modified xsi:type="dcterms:W3CDTF">2015-06-20T09:41:11Z</dcterms:modified>
</cp:coreProperties>
</file>