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343" autoAdjust="0"/>
  </p:normalViewPr>
  <p:slideViewPr>
    <p:cSldViewPr snapToGrid="0" snapToObjects="1">
      <p:cViewPr varScale="1">
        <p:scale>
          <a:sx n="60" d="100"/>
          <a:sy n="60" d="100"/>
        </p:scale>
        <p:origin x="-16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FF027-61D2-44E2-8CD7-46F2ED59689A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445EF-C928-4469-8209-54332D7C99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/>
            </a:r>
            <a:br>
              <a:rPr lang="zh-CN" altLang="zh-CN" dirty="0" smtClean="0"/>
            </a:br>
            <a:r>
              <a:rPr lang="zh-CN" altLang="zh-CN" dirty="0" smtClean="0"/>
              <a:t/>
            </a:r>
            <a:br>
              <a:rPr lang="zh-CN" altLang="zh-CN" dirty="0" smtClean="0"/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445EF-C928-4469-8209-54332D7C99C3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/>
            </a:r>
            <a:br>
              <a:rPr lang="zh-CN" altLang="zh-CN" dirty="0" smtClean="0"/>
            </a:br>
            <a:r>
              <a:rPr lang="zh-CN" altLang="zh-CN" dirty="0" smtClean="0"/>
              <a:t/>
            </a:r>
            <a:br>
              <a:rPr lang="zh-CN" altLang="zh-CN" dirty="0" smtClean="0"/>
            </a:br>
            <a:r>
              <a:rPr lang="zh-CN" altLang="zh-CN" dirty="0" smtClean="0"/>
              <a:t/>
            </a:r>
            <a:br>
              <a:rPr lang="zh-CN" altLang="zh-CN" dirty="0" smtClean="0"/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445EF-C928-4469-8209-54332D7C99C3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zh-CN" smtClean="0"/>
              <a:t/>
            </a:r>
            <a:br>
              <a:rPr lang="zh-CN" altLang="zh-CN" smtClean="0"/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445EF-C928-4469-8209-54332D7C99C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June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7766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25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057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970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June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0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517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0012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166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956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250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222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June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33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2232278" y="3271059"/>
            <a:ext cx="3194466" cy="287340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>
              <a:solidFill>
                <a:srgbClr val="D1282E"/>
              </a:solidFill>
              <a:latin typeface="Arial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199" y="182214"/>
            <a:ext cx="7856111" cy="1001773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Module One: </a:t>
            </a:r>
            <a:r>
              <a:rPr lang="zh-CN" altLang="en-US" sz="3200" dirty="0" smtClean="0"/>
              <a:t>模块</a:t>
            </a:r>
            <a:r>
              <a:rPr lang="en-US" altLang="zh-CN" sz="3200" dirty="0" smtClean="0"/>
              <a:t>1</a:t>
            </a:r>
            <a:r>
              <a:rPr lang="zh-CN" altLang="en-US" sz="3200" dirty="0" smtClean="0"/>
              <a:t>：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Forming a Research Question </a:t>
            </a:r>
            <a:r>
              <a:rPr lang="zh-CN" altLang="en-US" sz="3200" dirty="0" smtClean="0"/>
              <a:t>形成研究问题</a:t>
            </a:r>
            <a:endParaRPr lang="en-US" sz="3200" dirty="0"/>
          </a:p>
        </p:txBody>
      </p:sp>
      <p:sp>
        <p:nvSpPr>
          <p:cNvPr id="7" name="Cloud 6"/>
          <p:cNvSpPr/>
          <p:nvPr/>
        </p:nvSpPr>
        <p:spPr>
          <a:xfrm>
            <a:off x="859554" y="1911325"/>
            <a:ext cx="3309929" cy="1247920"/>
          </a:xfrm>
          <a:prstGeom prst="cloud">
            <a:avLst/>
          </a:prstGeom>
          <a:solidFill>
            <a:schemeClr val="bg1">
              <a:lumMod val="65000"/>
            </a:schemeClr>
          </a:solidFill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“unconscious need” or vague question</a:t>
            </a:r>
          </a:p>
          <a:p>
            <a:pPr algn="ctr"/>
            <a:r>
              <a:rPr lang="zh-CN" altLang="en-US" sz="1600" dirty="0" smtClean="0">
                <a:latin typeface="Arial"/>
              </a:rPr>
              <a:t>“下意识的需求”或模糊的问题</a:t>
            </a:r>
            <a:endParaRPr lang="en-US" sz="1600" dirty="0">
              <a:latin typeface="Arial"/>
            </a:endParaRPr>
          </a:p>
        </p:txBody>
      </p:sp>
      <p:sp>
        <p:nvSpPr>
          <p:cNvPr id="8" name="Cloud 7"/>
          <p:cNvSpPr/>
          <p:nvPr/>
        </p:nvSpPr>
        <p:spPr>
          <a:xfrm>
            <a:off x="4625921" y="1755575"/>
            <a:ext cx="3264465" cy="1640499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Conscious—but still not quite clear </a:t>
            </a:r>
          </a:p>
          <a:p>
            <a:pPr algn="ctr"/>
            <a:r>
              <a:rPr lang="zh-CN" altLang="en-US" sz="1600" dirty="0" smtClean="0">
                <a:latin typeface="Arial"/>
              </a:rPr>
              <a:t>有意识的但不甚清晰</a:t>
            </a:r>
            <a:endParaRPr lang="en-US" sz="1600" dirty="0">
              <a:latin typeface="Arial"/>
            </a:endParaRPr>
          </a:p>
        </p:txBody>
      </p:sp>
      <p:sp>
        <p:nvSpPr>
          <p:cNvPr id="9" name="Cloud 8"/>
          <p:cNvSpPr/>
          <p:nvPr/>
        </p:nvSpPr>
        <p:spPr>
          <a:xfrm rot="21270599">
            <a:off x="1168983" y="4093114"/>
            <a:ext cx="2402585" cy="1401852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/>
              </a:rPr>
              <a:t>Formalized—Q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zh-CN" altLang="en-US" sz="1600" dirty="0" smtClean="0">
                <a:solidFill>
                  <a:schemeClr val="bg1"/>
                </a:solidFill>
                <a:latin typeface="Arial"/>
              </a:rPr>
              <a:t>正式的问题</a:t>
            </a:r>
            <a:endParaRPr lang="en-US" sz="160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0" name="Cloud 9"/>
          <p:cNvSpPr/>
          <p:nvPr/>
        </p:nvSpPr>
        <p:spPr>
          <a:xfrm>
            <a:off x="4682651" y="4387068"/>
            <a:ext cx="2780033" cy="1757392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Negotiated or</a:t>
            </a:r>
          </a:p>
          <a:p>
            <a:pPr algn="ctr"/>
            <a:r>
              <a:rPr lang="en-US" sz="1600" dirty="0" smtClean="0">
                <a:latin typeface="Arial"/>
              </a:rPr>
              <a:t>Compromised Q  </a:t>
            </a:r>
          </a:p>
          <a:p>
            <a:pPr algn="ctr"/>
            <a:r>
              <a:rPr lang="zh-CN" altLang="en-US" sz="1600" dirty="0" smtClean="0">
                <a:latin typeface="Arial"/>
              </a:rPr>
              <a:t>经过协商或妥协调整过的问题</a:t>
            </a:r>
            <a:endParaRPr lang="en-US" sz="1600" dirty="0">
              <a:latin typeface="Arial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3361244" y="2770780"/>
            <a:ext cx="1616477" cy="500279"/>
          </a:xfrm>
          <a:prstGeom prst="rightArrow">
            <a:avLst/>
          </a:prstGeom>
          <a:solidFill>
            <a:schemeClr val="tx2"/>
          </a:solidFill>
          <a:ln>
            <a:solidFill>
              <a:srgbClr val="FF404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2"/>
                </a:solidFill>
              </a:ln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Right Arrow 12"/>
          <p:cNvSpPr/>
          <p:nvPr/>
        </p:nvSpPr>
        <p:spPr>
          <a:xfrm rot="973436">
            <a:off x="3250651" y="4984212"/>
            <a:ext cx="1411208" cy="349982"/>
          </a:xfrm>
          <a:prstGeom prst="rightArrow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96925" y="5775128"/>
            <a:ext cx="1289135" cy="58477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/>
              </a:rPr>
              <a:t>Review of lit</a:t>
            </a:r>
          </a:p>
          <a:p>
            <a:r>
              <a:rPr lang="zh-CN" altLang="en-US" sz="1600" dirty="0" smtClean="0">
                <a:latin typeface="Arial"/>
              </a:rPr>
              <a:t>文献综述</a:t>
            </a:r>
            <a:endParaRPr lang="en-US" sz="1600" dirty="0">
              <a:latin typeface="Arial"/>
            </a:endParaRPr>
          </a:p>
        </p:txBody>
      </p:sp>
      <p:sp>
        <p:nvSpPr>
          <p:cNvPr id="12" name="Left Arrow 11"/>
          <p:cNvSpPr/>
          <p:nvPr/>
        </p:nvSpPr>
        <p:spPr>
          <a:xfrm rot="19648642">
            <a:off x="3202996" y="3739081"/>
            <a:ext cx="2565699" cy="484632"/>
          </a:xfrm>
          <a:prstGeom prst="leftArrow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471" y="1541993"/>
            <a:ext cx="1085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1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1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24850" y="3396074"/>
            <a:ext cx="1662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2 and 3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2</a:t>
            </a:r>
            <a:r>
              <a:rPr lang="zh-CN" altLang="en-US" dirty="0" smtClean="0">
                <a:solidFill>
                  <a:srgbClr val="D1282E"/>
                </a:solidFill>
              </a:rPr>
              <a:t>和</a:t>
            </a:r>
            <a:r>
              <a:rPr lang="en-US" altLang="zh-CN" dirty="0" smtClean="0">
                <a:solidFill>
                  <a:srgbClr val="D1282E"/>
                </a:solidFill>
              </a:rPr>
              <a:t>3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56139" y="6171471"/>
            <a:ext cx="1540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4, 5, 6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4</a:t>
            </a:r>
            <a:r>
              <a:rPr lang="zh-CN" altLang="en-US" dirty="0" smtClean="0">
                <a:solidFill>
                  <a:srgbClr val="D1282E"/>
                </a:solidFill>
              </a:rPr>
              <a:t>，</a:t>
            </a:r>
            <a:r>
              <a:rPr lang="en-US" altLang="zh-CN" dirty="0" smtClean="0">
                <a:solidFill>
                  <a:srgbClr val="D1282E"/>
                </a:solidFill>
              </a:rPr>
              <a:t>5</a:t>
            </a:r>
            <a:r>
              <a:rPr lang="zh-CN" altLang="en-US" dirty="0" smtClean="0">
                <a:solidFill>
                  <a:srgbClr val="D1282E"/>
                </a:solidFill>
              </a:rPr>
              <a:t>，</a:t>
            </a:r>
            <a:r>
              <a:rPr lang="en-US" altLang="zh-CN" dirty="0" smtClean="0">
                <a:solidFill>
                  <a:srgbClr val="D1282E"/>
                </a:solidFill>
              </a:rPr>
              <a:t>6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26744" y="3765406"/>
            <a:ext cx="3012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D1282E"/>
                </a:solidFill>
              </a:rPr>
              <a:t>Information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1282E"/>
                </a:solidFill>
              </a:rPr>
              <a:t>search</a:t>
            </a:r>
          </a:p>
          <a:p>
            <a:pPr algn="ctr"/>
            <a:r>
              <a:rPr lang="zh-CN" altLang="en-US" dirty="0" smtClean="0">
                <a:solidFill>
                  <a:srgbClr val="D1282E"/>
                </a:solidFill>
              </a:rPr>
              <a:t>信息检索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551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Process: </a:t>
            </a:r>
            <a:r>
              <a:rPr lang="en-US" dirty="0"/>
              <a:t>S</a:t>
            </a:r>
            <a:r>
              <a:rPr lang="en-US" dirty="0" smtClean="0"/>
              <a:t>tep One </a:t>
            </a:r>
            <a:r>
              <a:rPr lang="zh-CN" altLang="en-US" dirty="0" smtClean="0"/>
              <a:t>过程：第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步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220717" y="1671145"/>
            <a:ext cx="8637534" cy="470852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Think of a general area of interest in which you would like to do your project. Write it on your work sheet. </a:t>
            </a:r>
          </a:p>
          <a:p>
            <a:pPr>
              <a:lnSpc>
                <a:spcPct val="120000"/>
              </a:lnSpc>
            </a:pPr>
            <a:r>
              <a:rPr lang="zh-CN" altLang="en-US" dirty="0" smtClean="0"/>
              <a:t>选一个你感兴趣的领域和主题来进行你的研究项目，记录在工作表上。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Example: historical/cultural: My community during the cultural revolution. </a:t>
            </a:r>
            <a:r>
              <a:rPr lang="en-US" dirty="0"/>
              <a:t> </a:t>
            </a:r>
            <a:r>
              <a:rPr lang="en-US" dirty="0" smtClean="0"/>
              <a:t>The left-behind children.</a:t>
            </a:r>
          </a:p>
          <a:p>
            <a:pPr>
              <a:lnSpc>
                <a:spcPct val="120000"/>
              </a:lnSpc>
            </a:pPr>
            <a:r>
              <a:rPr lang="zh-CN" altLang="en-US" dirty="0" smtClean="0"/>
              <a:t>如：历史</a:t>
            </a:r>
            <a:r>
              <a:rPr lang="en-US" altLang="zh-CN" dirty="0" smtClean="0"/>
              <a:t>/</a:t>
            </a:r>
            <a:r>
              <a:rPr lang="zh-CN" altLang="en-US" dirty="0" smtClean="0"/>
              <a:t>文化：在文革中的我的社区；留守儿童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Example: applied science: </a:t>
            </a:r>
            <a:r>
              <a:rPr lang="en-US" dirty="0"/>
              <a:t>W</a:t>
            </a:r>
            <a:r>
              <a:rPr lang="en-US" dirty="0" smtClean="0"/>
              <a:t>ater quality. Air pollution.</a:t>
            </a:r>
          </a:p>
          <a:p>
            <a:pPr>
              <a:lnSpc>
                <a:spcPct val="120000"/>
              </a:lnSpc>
            </a:pPr>
            <a:r>
              <a:rPr lang="zh-CN" altLang="en-US" dirty="0" smtClean="0"/>
              <a:t>如：应用科学：水质；空气污染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For the rest of this session, you will be working in pairs and groups. Go to a table where there are people working in your general area.</a:t>
            </a:r>
          </a:p>
          <a:p>
            <a:pPr>
              <a:lnSpc>
                <a:spcPct val="120000"/>
              </a:lnSpc>
            </a:pPr>
            <a:r>
              <a:rPr lang="zh-CN" altLang="en-US" dirty="0" smtClean="0"/>
              <a:t>在本节剩下的时间里，你们会进行合作学习。在本组找到和你的项目领域相同的人。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3460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354"/>
            <a:ext cx="8229600" cy="1143000"/>
          </a:xfrm>
        </p:spPr>
        <p:txBody>
          <a:bodyPr/>
          <a:lstStyle/>
          <a:p>
            <a:r>
              <a:rPr lang="en-US" dirty="0" smtClean="0"/>
              <a:t>Process: </a:t>
            </a:r>
            <a:r>
              <a:rPr lang="en-US" dirty="0"/>
              <a:t>S</a:t>
            </a:r>
            <a:r>
              <a:rPr lang="en-US" dirty="0" smtClean="0"/>
              <a:t>tep Two </a:t>
            </a:r>
            <a:r>
              <a:rPr lang="zh-CN" altLang="en-US" dirty="0" smtClean="0"/>
              <a:t>过程：第</a:t>
            </a:r>
            <a:r>
              <a:rPr lang="en-US" altLang="zh-CN" dirty="0" smtClean="0"/>
              <a:t>2</a:t>
            </a:r>
            <a:r>
              <a:rPr lang="zh-CN" altLang="en-US" dirty="0" smtClean="0"/>
              <a:t>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996" y="1260394"/>
            <a:ext cx="8563231" cy="585433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Thinking about your subject of interest, your community/school and the kind of project you are working on, focus your broad concern into a question. It will not be precise.</a:t>
            </a:r>
          </a:p>
          <a:p>
            <a:pPr>
              <a:lnSpc>
                <a:spcPct val="120000"/>
              </a:lnSpc>
            </a:pPr>
            <a:r>
              <a:rPr lang="zh-CN" altLang="zh-CN" dirty="0" smtClean="0"/>
              <a:t>思考你感兴趣的主题，你的社区/学校，你正在</a:t>
            </a:r>
            <a:r>
              <a:rPr lang="zh-CN" altLang="en-US" dirty="0" smtClean="0"/>
              <a:t>进行的</a:t>
            </a:r>
            <a:r>
              <a:rPr lang="zh-CN" altLang="zh-CN" dirty="0" smtClean="0"/>
              <a:t>项目，</a:t>
            </a:r>
            <a:r>
              <a:rPr lang="zh-CN" altLang="en-US" dirty="0" smtClean="0"/>
              <a:t>把</a:t>
            </a:r>
            <a:r>
              <a:rPr lang="zh-CN" altLang="zh-CN" dirty="0" smtClean="0"/>
              <a:t>你的关注</a:t>
            </a:r>
            <a:r>
              <a:rPr lang="zh-CN" altLang="en-US" dirty="0" smtClean="0"/>
              <a:t>聚焦成一个</a:t>
            </a:r>
            <a:r>
              <a:rPr lang="zh-CN" altLang="zh-CN" dirty="0" smtClean="0"/>
              <a:t>问题。</a:t>
            </a:r>
            <a:r>
              <a:rPr lang="zh-CN" altLang="en-US" dirty="0" smtClean="0"/>
              <a:t>这个问题多半还不会</a:t>
            </a:r>
            <a:r>
              <a:rPr lang="zh-CN" altLang="zh-CN" dirty="0" smtClean="0"/>
              <a:t>是精确的。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Examples: What was my community like during the cultural revolution?  Does being left behind harm the children whose parents must leave them to work in the city?</a:t>
            </a:r>
          </a:p>
          <a:p>
            <a:pPr>
              <a:lnSpc>
                <a:spcPct val="120000"/>
              </a:lnSpc>
            </a:pPr>
            <a:r>
              <a:rPr lang="zh-CN" altLang="zh-CN" dirty="0" smtClean="0"/>
              <a:t>例如：</a:t>
            </a:r>
            <a:r>
              <a:rPr lang="zh-CN" altLang="en-US" dirty="0" smtClean="0"/>
              <a:t>我的社区在</a:t>
            </a:r>
            <a:r>
              <a:rPr lang="zh-CN" altLang="zh-CN" dirty="0" smtClean="0"/>
              <a:t>文革期间</a:t>
            </a:r>
            <a:r>
              <a:rPr lang="zh-CN" altLang="en-US" dirty="0" smtClean="0"/>
              <a:t>是什么样子的</a:t>
            </a:r>
            <a:r>
              <a:rPr lang="zh-CN" altLang="zh-CN" dirty="0" smtClean="0"/>
              <a:t>？</a:t>
            </a:r>
            <a:r>
              <a:rPr lang="zh-CN" altLang="en-US" dirty="0" smtClean="0"/>
              <a:t>被进城打工的父母留在乡下是否会对孩子造成伤害</a:t>
            </a:r>
            <a:r>
              <a:rPr lang="zh-CN" altLang="zh-CN" dirty="0" smtClean="0"/>
              <a:t>？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Examples: What chemicals if any are found in the water in my community? How can we continue to grow without more air pollution?</a:t>
            </a:r>
          </a:p>
          <a:p>
            <a:pPr>
              <a:lnSpc>
                <a:spcPct val="120000"/>
              </a:lnSpc>
            </a:pPr>
            <a:r>
              <a:rPr lang="zh-CN" altLang="zh-CN" dirty="0" smtClean="0"/>
              <a:t>例如：在</a:t>
            </a:r>
            <a:r>
              <a:rPr lang="zh-CN" altLang="en-US" dirty="0" smtClean="0"/>
              <a:t>我们</a:t>
            </a:r>
            <a:r>
              <a:rPr lang="zh-CN" altLang="zh-CN" dirty="0" smtClean="0"/>
              <a:t>社区</a:t>
            </a:r>
            <a:r>
              <a:rPr lang="zh-CN" altLang="en-US" dirty="0" smtClean="0"/>
              <a:t>的水系里有</a:t>
            </a:r>
            <a:r>
              <a:rPr lang="zh-CN" altLang="zh-CN" dirty="0" smtClean="0"/>
              <a:t>什么化学物质</a:t>
            </a:r>
            <a:r>
              <a:rPr lang="zh-CN" altLang="en-US" dirty="0" smtClean="0"/>
              <a:t>吗</a:t>
            </a:r>
            <a:r>
              <a:rPr lang="zh-CN" altLang="zh-CN" dirty="0" smtClean="0"/>
              <a:t>？我们怎样才能</a:t>
            </a:r>
            <a:r>
              <a:rPr lang="zh-CN" altLang="en-US" dirty="0" smtClean="0"/>
              <a:t>持续发展，又不招致</a:t>
            </a:r>
            <a:r>
              <a:rPr lang="zh-CN" altLang="zh-CN" dirty="0" smtClean="0"/>
              <a:t>更多的空气污染？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6626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Process: </a:t>
            </a:r>
            <a:r>
              <a:rPr lang="en-US" dirty="0"/>
              <a:t>S</a:t>
            </a:r>
            <a:r>
              <a:rPr lang="en-US" dirty="0" smtClean="0"/>
              <a:t>tep Three </a:t>
            </a:r>
            <a:r>
              <a:rPr lang="zh-CN" altLang="en-US" dirty="0" smtClean="0"/>
              <a:t>过程：第</a:t>
            </a:r>
            <a:r>
              <a:rPr lang="en-US" altLang="zh-CN" dirty="0" smtClean="0"/>
              <a:t>3</a:t>
            </a:r>
            <a:r>
              <a:rPr lang="zh-CN" altLang="en-US" dirty="0" smtClean="0"/>
              <a:t>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17638"/>
            <a:ext cx="8229600" cy="544036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Evaluate what you already know about your question.  </a:t>
            </a:r>
          </a:p>
          <a:p>
            <a:pPr>
              <a:lnSpc>
                <a:spcPct val="120000"/>
              </a:lnSpc>
            </a:pPr>
            <a:r>
              <a:rPr lang="zh-CN" altLang="zh-CN" dirty="0" smtClean="0"/>
              <a:t>评估</a:t>
            </a:r>
            <a:r>
              <a:rPr lang="zh-CN" altLang="en-US" dirty="0" smtClean="0"/>
              <a:t>针对这一问题，</a:t>
            </a:r>
            <a:r>
              <a:rPr lang="zh-CN" altLang="zh-CN" dirty="0" smtClean="0"/>
              <a:t>你已经知道</a:t>
            </a:r>
            <a:r>
              <a:rPr lang="zh-CN" altLang="en-US" dirty="0" smtClean="0"/>
              <a:t>的部分</a:t>
            </a:r>
            <a:r>
              <a:rPr lang="zh-CN" altLang="zh-CN" dirty="0" smtClean="0"/>
              <a:t>。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Think about what you need to know—gaps—and how they might be filled.</a:t>
            </a:r>
          </a:p>
          <a:p>
            <a:pPr>
              <a:lnSpc>
                <a:spcPct val="120000"/>
              </a:lnSpc>
            </a:pPr>
            <a:r>
              <a:rPr lang="zh-CN" altLang="zh-CN" dirty="0" smtClean="0"/>
              <a:t>想想你</a:t>
            </a:r>
            <a:r>
              <a:rPr lang="zh-CN" altLang="en-US" dirty="0" smtClean="0"/>
              <a:t>还</a:t>
            </a:r>
            <a:r>
              <a:rPr lang="zh-CN" altLang="zh-CN" dirty="0" smtClean="0"/>
              <a:t>需要知道</a:t>
            </a:r>
            <a:r>
              <a:rPr lang="zh-CN" altLang="en-US" dirty="0" smtClean="0"/>
              <a:t>的部分</a:t>
            </a:r>
            <a:r>
              <a:rPr lang="zh-CN" altLang="zh-CN" dirty="0" smtClean="0"/>
              <a:t>-</a:t>
            </a:r>
            <a:r>
              <a:rPr lang="zh-CN" altLang="en-US" dirty="0" smtClean="0"/>
              <a:t>需要填补的空白</a:t>
            </a:r>
            <a:r>
              <a:rPr lang="zh-CN" altLang="zh-CN" dirty="0" smtClean="0"/>
              <a:t>，以及</a:t>
            </a:r>
            <a:r>
              <a:rPr lang="zh-CN" altLang="en-US" dirty="0" smtClean="0"/>
              <a:t>怎样来</a:t>
            </a:r>
            <a:r>
              <a:rPr lang="zh-CN" altLang="zh-CN" dirty="0" smtClean="0"/>
              <a:t>填补。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Here is where you need to think about whether and where you can get the information (review of literature, privacy and legal concerns) </a:t>
            </a:r>
          </a:p>
          <a:p>
            <a:pPr>
              <a:lnSpc>
                <a:spcPct val="120000"/>
              </a:lnSpc>
            </a:pPr>
            <a:r>
              <a:rPr lang="zh-CN" altLang="zh-CN" dirty="0" smtClean="0"/>
              <a:t>在这</a:t>
            </a:r>
            <a:r>
              <a:rPr lang="zh-CN" altLang="en-US" dirty="0" smtClean="0"/>
              <a:t>个时间点上，</a:t>
            </a:r>
            <a:r>
              <a:rPr lang="zh-CN" altLang="zh-CN" dirty="0" smtClean="0"/>
              <a:t>你需要考虑</a:t>
            </a:r>
            <a:r>
              <a:rPr lang="zh-CN" altLang="en-US" dirty="0" smtClean="0"/>
              <a:t>你</a:t>
            </a:r>
            <a:r>
              <a:rPr lang="zh-CN" altLang="zh-CN" dirty="0" smtClean="0"/>
              <a:t>是否</a:t>
            </a:r>
            <a:r>
              <a:rPr lang="zh-CN" altLang="en-US" dirty="0" smtClean="0"/>
              <a:t>能得到这些信息，以及从哪里获取它们</a:t>
            </a:r>
            <a:r>
              <a:rPr lang="zh-CN" altLang="zh-CN" dirty="0" smtClean="0"/>
              <a:t>（文献综述，隐私和法律问题）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Make sure you don’t have too big or too small a question, especially since students will be working on these projects.</a:t>
            </a:r>
          </a:p>
          <a:p>
            <a:pPr>
              <a:lnSpc>
                <a:spcPct val="120000"/>
              </a:lnSpc>
            </a:pPr>
            <a:r>
              <a:rPr lang="zh-CN" altLang="zh-CN" dirty="0" smtClean="0"/>
              <a:t>确保你</a:t>
            </a:r>
            <a:r>
              <a:rPr lang="zh-CN" altLang="en-US" dirty="0" smtClean="0"/>
              <a:t>设定的问题不会</a:t>
            </a:r>
            <a:r>
              <a:rPr lang="zh-CN" altLang="zh-CN" dirty="0" smtClean="0"/>
              <a:t>过大或过小，特别是因为学生将</a:t>
            </a:r>
            <a:r>
              <a:rPr lang="zh-CN" altLang="en-US" dirty="0" smtClean="0"/>
              <a:t>基于这一问题来进行这个研究项目</a:t>
            </a:r>
            <a:r>
              <a:rPr lang="zh-CN" altLang="zh-CN" dirty="0" smtClean="0"/>
              <a:t>。</a:t>
            </a:r>
            <a:endParaRPr lang="zh-CN" altLang="en-US" dirty="0" smtClean="0"/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2827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Process: </a:t>
            </a:r>
            <a:r>
              <a:rPr lang="en-US" dirty="0"/>
              <a:t>S</a:t>
            </a:r>
            <a:r>
              <a:rPr lang="en-US" dirty="0" smtClean="0"/>
              <a:t>tep Four </a:t>
            </a:r>
            <a:r>
              <a:rPr lang="zh-CN" altLang="en-US" dirty="0" smtClean="0"/>
              <a:t>过程：第</a:t>
            </a:r>
            <a:r>
              <a:rPr lang="en-US" altLang="zh-CN" dirty="0" smtClean="0"/>
              <a:t>4</a:t>
            </a:r>
            <a:r>
              <a:rPr lang="zh-CN" altLang="en-US" dirty="0" smtClean="0"/>
              <a:t>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1209"/>
            <a:ext cx="8229600" cy="508201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/>
              <a:t>At these stages, you will be feeling anxious. It’s part of the process.</a:t>
            </a:r>
          </a:p>
          <a:p>
            <a:pPr>
              <a:lnSpc>
                <a:spcPct val="120000"/>
              </a:lnSpc>
            </a:pPr>
            <a:r>
              <a:rPr lang="zh-CN" altLang="zh-CN" sz="2400" dirty="0" smtClean="0"/>
              <a:t>在这些阶段，你会感到焦虑。</a:t>
            </a:r>
            <a:r>
              <a:rPr lang="zh-CN" altLang="en-US" sz="2400" dirty="0" smtClean="0"/>
              <a:t>这是这个</a:t>
            </a:r>
            <a:r>
              <a:rPr lang="zh-CN" altLang="zh-CN" sz="2400" dirty="0" smtClean="0"/>
              <a:t>过程</a:t>
            </a:r>
            <a:r>
              <a:rPr lang="zh-CN" altLang="en-US" sz="2400" dirty="0" smtClean="0"/>
              <a:t>很自然的</a:t>
            </a:r>
            <a:r>
              <a:rPr lang="zh-CN" altLang="zh-CN" sz="2400" dirty="0" smtClean="0"/>
              <a:t>一部分。</a:t>
            </a:r>
            <a:endParaRPr lang="en-US" sz="2400" dirty="0" smtClean="0"/>
          </a:p>
          <a:p>
            <a:pPr>
              <a:lnSpc>
                <a:spcPct val="120000"/>
              </a:lnSpc>
            </a:pPr>
            <a:r>
              <a:rPr lang="en-US" sz="2400" dirty="0" smtClean="0"/>
              <a:t>With the results of the literature review and your assessment of what you know and need to know, you will be able to write a good-enough research question (but it may take practice). Be open to feedback.</a:t>
            </a:r>
          </a:p>
          <a:p>
            <a:pPr>
              <a:lnSpc>
                <a:spcPct val="120000"/>
              </a:lnSpc>
            </a:pPr>
            <a:r>
              <a:rPr lang="zh-CN" altLang="en-US" sz="2400" dirty="0" smtClean="0"/>
              <a:t>基于</a:t>
            </a:r>
            <a:r>
              <a:rPr lang="zh-CN" altLang="zh-CN" sz="2400" dirty="0" smtClean="0"/>
              <a:t>文献综述</a:t>
            </a:r>
            <a:r>
              <a:rPr lang="zh-CN" altLang="en-US" sz="2400" dirty="0" smtClean="0"/>
              <a:t>的结果，以及你对哪些部分已知，哪些部分还需要获取的评估</a:t>
            </a:r>
            <a:r>
              <a:rPr lang="zh-CN" altLang="zh-CN" sz="2400" dirty="0" smtClean="0"/>
              <a:t>，你就可以</a:t>
            </a:r>
            <a:r>
              <a:rPr lang="zh-CN" altLang="en-US" sz="2400" dirty="0" smtClean="0"/>
              <a:t>拟定</a:t>
            </a:r>
            <a:r>
              <a:rPr lang="zh-CN" altLang="zh-CN" sz="2400" dirty="0" smtClean="0"/>
              <a:t>一个足够好的研究问题（</a:t>
            </a:r>
            <a:r>
              <a:rPr lang="zh-CN" altLang="en-US" sz="2400" dirty="0" smtClean="0"/>
              <a:t>可能需要一些练习</a:t>
            </a:r>
            <a:r>
              <a:rPr lang="zh-CN" altLang="zh-CN" sz="2400" dirty="0" smtClean="0"/>
              <a:t>）。开放</a:t>
            </a:r>
            <a:r>
              <a:rPr lang="zh-CN" altLang="en-US" sz="2400" dirty="0" smtClean="0"/>
              <a:t>地接纳同伴的</a:t>
            </a:r>
            <a:r>
              <a:rPr lang="zh-CN" altLang="zh-CN" sz="2400" dirty="0" smtClean="0"/>
              <a:t>反馈。</a:t>
            </a:r>
            <a:endParaRPr lang="en-US" sz="2400" dirty="0" smtClean="0"/>
          </a:p>
          <a:p>
            <a:pPr>
              <a:lnSpc>
                <a:spcPct val="12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69034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1435</TotalTime>
  <Words>727</Words>
  <Application>Microsoft Office PowerPoint</Application>
  <PresentationFormat>全屏显示(4:3)</PresentationFormat>
  <Paragraphs>56</Paragraphs>
  <Slides>5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Theme</vt:lpstr>
      <vt:lpstr>Module One: 模块1： Forming a Research Question 形成研究问题</vt:lpstr>
      <vt:lpstr>Process: Step One 过程：第1步</vt:lpstr>
      <vt:lpstr>Process: Step Two 过程：第2步</vt:lpstr>
      <vt:lpstr>Process: Step Three 过程：第3步</vt:lpstr>
      <vt:lpstr>Process: Step Four 过程：第4步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Robbins</dc:creator>
  <cp:lastModifiedBy>yuzhang</cp:lastModifiedBy>
  <cp:revision>32</cp:revision>
  <dcterms:created xsi:type="dcterms:W3CDTF">2015-05-26T15:33:29Z</dcterms:created>
  <dcterms:modified xsi:type="dcterms:W3CDTF">2015-06-09T06:40:00Z</dcterms:modified>
</cp:coreProperties>
</file>