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43" autoAdjust="0"/>
  </p:normalViewPr>
  <p:slideViewPr>
    <p:cSldViewPr snapToGrid="0" snapToObjects="1">
      <p:cViewPr varScale="1">
        <p:scale>
          <a:sx n="60" d="100"/>
          <a:sy n="60" d="100"/>
        </p:scale>
        <p:origin x="-16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FF027-61D2-44E2-8CD7-46F2ED59689A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445EF-C928-4469-8209-54332D7C99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7766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25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057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970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0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517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001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166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956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250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222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33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2232278" y="3271059"/>
            <a:ext cx="3194466" cy="287340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rgbClr val="D1282E"/>
              </a:solidFill>
              <a:latin typeface="Aria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199" y="292576"/>
            <a:ext cx="7856111" cy="1001773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Module </a:t>
            </a:r>
            <a:r>
              <a:rPr lang="en-US" sz="3200" dirty="0" smtClean="0"/>
              <a:t>6</a:t>
            </a:r>
            <a:r>
              <a:rPr lang="en-US" sz="3200" dirty="0" smtClean="0"/>
              <a:t>: </a:t>
            </a:r>
            <a:r>
              <a:rPr lang="zh-CN" altLang="en-US" sz="3200" dirty="0" smtClean="0"/>
              <a:t>模块</a:t>
            </a:r>
            <a:r>
              <a:rPr lang="en-US" altLang="zh-CN" sz="3200" dirty="0" smtClean="0"/>
              <a:t>6</a:t>
            </a:r>
            <a:r>
              <a:rPr lang="zh-CN" altLang="en-US" sz="3200" dirty="0" smtClean="0"/>
              <a:t>：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altLang="zh-CN" sz="3200" dirty="0" smtClean="0"/>
              <a:t>Analyzing and Evaluating Arguments and Evidences </a:t>
            </a:r>
            <a:r>
              <a:rPr lang="zh-CN" altLang="en-US" sz="3200" dirty="0" smtClean="0"/>
              <a:t>分析和评估论点和论据</a:t>
            </a:r>
            <a:endParaRPr lang="en-US" sz="3200" dirty="0"/>
          </a:p>
        </p:txBody>
      </p:sp>
      <p:sp>
        <p:nvSpPr>
          <p:cNvPr id="7" name="Cloud 6"/>
          <p:cNvSpPr/>
          <p:nvPr/>
        </p:nvSpPr>
        <p:spPr>
          <a:xfrm>
            <a:off x="859554" y="1911325"/>
            <a:ext cx="3309929" cy="1247920"/>
          </a:xfrm>
          <a:prstGeom prst="cloud">
            <a:avLst/>
          </a:prstGeom>
          <a:solidFill>
            <a:schemeClr val="bg1">
              <a:lumMod val="65000"/>
            </a:schemeClr>
          </a:solidFill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“unconscious need” or vague question</a:t>
            </a:r>
          </a:p>
          <a:p>
            <a:pPr algn="ctr"/>
            <a:r>
              <a:rPr lang="zh-CN" altLang="en-US" sz="1600" dirty="0" smtClean="0">
                <a:latin typeface="Arial"/>
              </a:rPr>
              <a:t>“下意识的需求”或模糊的问题</a:t>
            </a:r>
            <a:endParaRPr lang="en-US" sz="1600" dirty="0">
              <a:latin typeface="Arial"/>
            </a:endParaRPr>
          </a:p>
        </p:txBody>
      </p:sp>
      <p:sp>
        <p:nvSpPr>
          <p:cNvPr id="8" name="Cloud 7"/>
          <p:cNvSpPr/>
          <p:nvPr/>
        </p:nvSpPr>
        <p:spPr>
          <a:xfrm>
            <a:off x="4625921" y="1755575"/>
            <a:ext cx="3264465" cy="1640499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Conscious—but still not quite clear </a:t>
            </a:r>
          </a:p>
          <a:p>
            <a:pPr algn="ctr"/>
            <a:r>
              <a:rPr lang="zh-CN" altLang="en-US" sz="1600" dirty="0" smtClean="0">
                <a:latin typeface="Arial"/>
              </a:rPr>
              <a:t>有意识的但不甚清晰</a:t>
            </a:r>
            <a:endParaRPr lang="en-US" sz="1600" dirty="0">
              <a:latin typeface="Arial"/>
            </a:endParaRPr>
          </a:p>
        </p:txBody>
      </p:sp>
      <p:sp>
        <p:nvSpPr>
          <p:cNvPr id="9" name="Cloud 8"/>
          <p:cNvSpPr/>
          <p:nvPr/>
        </p:nvSpPr>
        <p:spPr>
          <a:xfrm rot="21270599">
            <a:off x="1168983" y="4093114"/>
            <a:ext cx="2402585" cy="1401852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/>
              </a:rPr>
              <a:t>Formalized—Q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zh-CN" altLang="en-US" sz="1600" dirty="0" smtClean="0">
                <a:solidFill>
                  <a:schemeClr val="bg1"/>
                </a:solidFill>
                <a:latin typeface="Arial"/>
              </a:rPr>
              <a:t>正式的问题</a:t>
            </a:r>
            <a:endParaRPr lang="en-US" sz="160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4682651" y="4387068"/>
            <a:ext cx="2780033" cy="1757392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Negotiated or</a:t>
            </a:r>
          </a:p>
          <a:p>
            <a:pPr algn="ctr"/>
            <a:r>
              <a:rPr lang="en-US" sz="1600" dirty="0" smtClean="0">
                <a:latin typeface="Arial"/>
              </a:rPr>
              <a:t>Compromised Q  </a:t>
            </a:r>
          </a:p>
          <a:p>
            <a:pPr algn="ctr"/>
            <a:r>
              <a:rPr lang="zh-CN" altLang="en-US" sz="1600" dirty="0" smtClean="0">
                <a:latin typeface="Arial"/>
              </a:rPr>
              <a:t>经过协商或妥协调整过的问题</a:t>
            </a:r>
            <a:endParaRPr lang="en-US" sz="1600" dirty="0">
              <a:latin typeface="Arial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3361244" y="2770780"/>
            <a:ext cx="1616477" cy="500279"/>
          </a:xfrm>
          <a:prstGeom prst="rightArrow">
            <a:avLst/>
          </a:prstGeom>
          <a:solidFill>
            <a:schemeClr val="tx2"/>
          </a:solidFill>
          <a:ln>
            <a:solidFill>
              <a:srgbClr val="FF404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2"/>
                </a:solidFill>
              </a:ln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Right Arrow 12"/>
          <p:cNvSpPr/>
          <p:nvPr/>
        </p:nvSpPr>
        <p:spPr>
          <a:xfrm rot="973436">
            <a:off x="3250651" y="4984212"/>
            <a:ext cx="1411208" cy="349982"/>
          </a:xfrm>
          <a:prstGeom prst="rightArrow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96925" y="5775128"/>
            <a:ext cx="1289135" cy="58477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</a:rPr>
              <a:t>Review of lit</a:t>
            </a:r>
          </a:p>
          <a:p>
            <a:r>
              <a:rPr lang="zh-CN" altLang="en-US" sz="1600" dirty="0" smtClean="0">
                <a:latin typeface="Arial"/>
              </a:rPr>
              <a:t>文献综述</a:t>
            </a:r>
            <a:endParaRPr lang="en-US" sz="1600" dirty="0">
              <a:latin typeface="Arial"/>
            </a:endParaRPr>
          </a:p>
        </p:txBody>
      </p:sp>
      <p:sp>
        <p:nvSpPr>
          <p:cNvPr id="12" name="Left Arrow 11"/>
          <p:cNvSpPr/>
          <p:nvPr/>
        </p:nvSpPr>
        <p:spPr>
          <a:xfrm rot="19648642">
            <a:off x="3202996" y="3739081"/>
            <a:ext cx="2565699" cy="484632"/>
          </a:xfrm>
          <a:prstGeom prst="leftArrow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471" y="1541993"/>
            <a:ext cx="1085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1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1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4850" y="3396074"/>
            <a:ext cx="166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2 and 3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2</a:t>
            </a:r>
            <a:r>
              <a:rPr lang="zh-CN" altLang="en-US" dirty="0" smtClean="0">
                <a:solidFill>
                  <a:srgbClr val="D1282E"/>
                </a:solidFill>
              </a:rPr>
              <a:t>和</a:t>
            </a:r>
            <a:r>
              <a:rPr lang="en-US" altLang="zh-CN" dirty="0" smtClean="0">
                <a:solidFill>
                  <a:srgbClr val="D1282E"/>
                </a:solidFill>
              </a:rPr>
              <a:t>3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6139" y="6171471"/>
            <a:ext cx="1540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4, 5, 6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4</a:t>
            </a:r>
            <a:r>
              <a:rPr lang="zh-CN" altLang="en-US" dirty="0" smtClean="0">
                <a:solidFill>
                  <a:srgbClr val="D1282E"/>
                </a:solidFill>
              </a:rPr>
              <a:t>，</a:t>
            </a:r>
            <a:r>
              <a:rPr lang="en-US" altLang="zh-CN" dirty="0" smtClean="0">
                <a:solidFill>
                  <a:srgbClr val="D1282E"/>
                </a:solidFill>
              </a:rPr>
              <a:t>5</a:t>
            </a:r>
            <a:r>
              <a:rPr lang="zh-CN" altLang="en-US" dirty="0" smtClean="0">
                <a:solidFill>
                  <a:srgbClr val="D1282E"/>
                </a:solidFill>
              </a:rPr>
              <a:t>，</a:t>
            </a:r>
            <a:r>
              <a:rPr lang="en-US" altLang="zh-CN" dirty="0" smtClean="0">
                <a:solidFill>
                  <a:srgbClr val="D1282E"/>
                </a:solidFill>
              </a:rPr>
              <a:t>6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26744" y="3765406"/>
            <a:ext cx="3012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D1282E"/>
                </a:solidFill>
              </a:rPr>
              <a:t>Information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1282E"/>
                </a:solidFill>
              </a:rPr>
              <a:t>search</a:t>
            </a:r>
          </a:p>
          <a:p>
            <a:pPr algn="ctr"/>
            <a:r>
              <a:rPr lang="zh-CN" altLang="en-US" dirty="0" smtClean="0">
                <a:solidFill>
                  <a:srgbClr val="D1282E"/>
                </a:solidFill>
              </a:rPr>
              <a:t>信息检索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551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717" y="274638"/>
            <a:ext cx="8466083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Analyzing and Evaluating Arguments and Evidences </a:t>
            </a:r>
            <a:r>
              <a:rPr lang="zh-CN" altLang="en-US" dirty="0" smtClean="0"/>
              <a:t>分析和评估论点和论据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220717" y="1860337"/>
            <a:ext cx="8637534" cy="470852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zh-CN" sz="2400" dirty="0" smtClean="0"/>
              <a:t>Please </a:t>
            </a:r>
            <a:r>
              <a:rPr lang="en-US" sz="2400" dirty="0" smtClean="0"/>
              <a:t>complete </a:t>
            </a:r>
            <a:r>
              <a:rPr lang="en-US" altLang="zh-CN" sz="2400" dirty="0" smtClean="0"/>
              <a:t>Worksheet: </a:t>
            </a:r>
            <a:r>
              <a:rPr lang="en-US" sz="2400" dirty="0" smtClean="0"/>
              <a:t>Most </a:t>
            </a:r>
            <a:r>
              <a:rPr lang="en-US" sz="2400" dirty="0" smtClean="0"/>
              <a:t>Highly Recommended Sources: An Annotated Bibliography for Your </a:t>
            </a:r>
            <a:r>
              <a:rPr lang="en-US" sz="2400" dirty="0" smtClean="0"/>
              <a:t>Project. </a:t>
            </a:r>
            <a:endParaRPr lang="en-US" sz="2400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sz="2400" dirty="0" smtClean="0"/>
              <a:t>请完成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推荐资料表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，作为项目的注释书目。</a:t>
            </a:r>
            <a:endParaRPr lang="en-US" sz="24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zh-CN" sz="2400" dirty="0" smtClean="0"/>
              <a:t>Please complete </a:t>
            </a:r>
            <a:r>
              <a:rPr lang="en-US" sz="2400" dirty="0" smtClean="0"/>
              <a:t>Project </a:t>
            </a:r>
            <a:r>
              <a:rPr lang="en-US" sz="2400" dirty="0" smtClean="0"/>
              <a:t>Background Research Report: Section </a:t>
            </a:r>
            <a:r>
              <a:rPr lang="en-US" sz="2400" dirty="0" smtClean="0"/>
              <a:t>4: </a:t>
            </a:r>
            <a:r>
              <a:rPr lang="en-US" sz="2400" dirty="0" smtClean="0"/>
              <a:t>Summary  of Existing  Studies and Section 6: </a:t>
            </a:r>
            <a:r>
              <a:rPr lang="en-US" sz="2400" dirty="0" smtClean="0"/>
              <a:t>References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 smtClean="0"/>
              <a:t>请完成项目背景研究报告的第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节：已有研究综述，和第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节：参考文献。</a:t>
            </a:r>
          </a:p>
          <a:p>
            <a:pPr>
              <a:lnSpc>
                <a:spcPct val="120000"/>
              </a:lnSpc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993460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2876</TotalTime>
  <Words>163</Words>
  <Application>Microsoft Office PowerPoint</Application>
  <PresentationFormat>全屏显示(4:3)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Theme</vt:lpstr>
      <vt:lpstr>Module 6: 模块6： Analyzing and Evaluating Arguments and Evidences 分析和评估论点和论据</vt:lpstr>
      <vt:lpstr>Analyzing and Evaluating Arguments and Evidences 分析和评估论点和论据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Robbins</dc:creator>
  <cp:lastModifiedBy>yuzhang</cp:lastModifiedBy>
  <cp:revision>41</cp:revision>
  <dcterms:created xsi:type="dcterms:W3CDTF">2015-05-26T15:33:29Z</dcterms:created>
  <dcterms:modified xsi:type="dcterms:W3CDTF">2015-06-10T06:40:51Z</dcterms:modified>
</cp:coreProperties>
</file>