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60" r:id="rId2"/>
  </p:sldMasterIdLst>
  <p:notesMasterIdLst>
    <p:notesMasterId r:id="rId15"/>
  </p:notesMasterIdLst>
  <p:handoutMasterIdLst>
    <p:handoutMasterId r:id="rId16"/>
  </p:handoutMasterIdLst>
  <p:sldIdLst>
    <p:sldId id="264" r:id="rId3"/>
    <p:sldId id="276" r:id="rId4"/>
    <p:sldId id="281" r:id="rId5"/>
    <p:sldId id="280" r:id="rId6"/>
    <p:sldId id="285" r:id="rId7"/>
    <p:sldId id="287" r:id="rId8"/>
    <p:sldId id="288" r:id="rId9"/>
    <p:sldId id="290" r:id="rId10"/>
    <p:sldId id="291" r:id="rId11"/>
    <p:sldId id="300" r:id="rId12"/>
    <p:sldId id="301" r:id="rId13"/>
    <p:sldId id="298" r:id="rId14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945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192">
          <p15:clr>
            <a:srgbClr val="A4A3A4"/>
          </p15:clr>
        </p15:guide>
        <p15:guide id="5" orient="horz" pos="1072">
          <p15:clr>
            <a:srgbClr val="A4A3A4"/>
          </p15:clr>
        </p15:guide>
        <p15:guide id="6" pos="3839">
          <p15:clr>
            <a:srgbClr val="A4A3A4"/>
          </p15:clr>
        </p15:guide>
        <p15:guide id="7" pos="704">
          <p15:clr>
            <a:srgbClr val="A4A3A4"/>
          </p15:clr>
        </p15:guide>
        <p15:guide id="8" pos="710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57297" autoAdjust="0"/>
  </p:normalViewPr>
  <p:slideViewPr>
    <p:cSldViewPr showGuides="1">
      <p:cViewPr varScale="1">
        <p:scale>
          <a:sx n="39" d="100"/>
          <a:sy n="39" d="100"/>
        </p:scale>
        <p:origin x="-1932" y="-90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3839"/>
        <p:guide pos="704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>
              <a:solidFill>
                <a:schemeClr val="tx2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E973C59C-4E16-4A64-A766-34DB213E11B3}" type="datetimeFigureOut">
              <a:rPr lang="en-US" altLang="zh-CN">
                <a:solidFill>
                  <a:schemeClr val="tx2"/>
                </a:solidFill>
              </a:rPr>
              <a:pPr/>
              <a:t>7/14/2015</a:t>
            </a:fld>
            <a:endParaRPr lang="zh-CN">
              <a:solidFill>
                <a:schemeClr val="tx2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>
              <a:solidFill>
                <a:schemeClr val="tx2"/>
              </a:solidFill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CFD77566-CD65-4859-9FA1-43956DC85B8C}" type="slidenum">
              <a:rPr lang="zh-CN">
                <a:solidFill>
                  <a:schemeClr val="tx2"/>
                </a:solidFill>
              </a:rPr>
              <a:pPr/>
              <a:t>‹#›</a:t>
            </a:fld>
            <a:endParaRPr lang="zh-CN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>
                <a:solidFill>
                  <a:schemeClr val="tx2"/>
                </a:solidFill>
              </a:defRPr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>
                <a:solidFill>
                  <a:schemeClr val="tx2"/>
                </a:solidFill>
              </a:defRPr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lang="zh-CN"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lang="zh-CN"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lang="zh-CN"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lang="zh-CN"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lang="zh-CN"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lang="zh-CN"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lang="zh-CN"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lang="zh-CN"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lang="zh-CN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CN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3595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lvl="1"/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论点：天祝驿马产业萎缩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推断：如果是萎缩，那么可能产量少（论据支持：总量少）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推断：如果萎缩，那么养殖产区缩小（论据支持：养殖户少了）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推断：如果萎缩，那么养殖技术后继无人（论据支持，原来的养殖户大多转行了）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Argument:</a:t>
            </a:r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the walking horse industry in </a:t>
            </a:r>
            <a:r>
              <a:rPr lang="en-US" altLang="zh-CN" sz="1600" kern="1200" baseline="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Tianzhu</a:t>
            </a:r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is shrinking</a:t>
            </a:r>
          </a:p>
          <a:p>
            <a:pPr lvl="1"/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If it is true, then production is decreasing (evidence: the production number is </a:t>
            </a:r>
            <a:r>
              <a:rPr lang="en-US" altLang="zh-CN" sz="1600" kern="1200" baseline="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descreasing</a:t>
            </a:r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lvl="1"/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If it is true, then the production area is shrinking and # of horse-breeders is decreasing (evidence: the production area is shrinking and # of horse-breeders is decreasing)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If it is true, then people good</a:t>
            </a:r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at </a:t>
            </a:r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horse breeding (heritage</a:t>
            </a:r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of techniques) are getting hard to find (evidence supported)</a:t>
            </a:r>
          </a:p>
          <a:p>
            <a:pPr lvl="1"/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反例：每个养殖户的产量增加了（是否能说明论点不成立？不能， 因为你不能把你所调查的样本泛化成所有）（</a:t>
            </a:r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11</a:t>
            </a:r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）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Contradictory evidence: Production</a:t>
            </a:r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of every horse breeder is increasing in the recent years. (Can it infer a counterargument? No, because this doesn’t guarantee that the total production is increasing) (11)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原因：养殖户少了，市场需求不变的情况下，需求相对集中，因而养殖户产量增加；或者市场需求增大的情况下，养殖户产量增加（</a:t>
            </a:r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12</a:t>
            </a:r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）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Reason: The horse breeders are less. So for the</a:t>
            </a:r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same or increasing market demand, the production per household is increasing (12)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进而指出尽管产业萎缩，但是市场需求仍在或者增加，找到增加的论据。进而论点重新概括：尽管天祝驿马产业萎缩，但有振兴机会，处在转型期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We then found that though</a:t>
            </a:r>
            <a:r>
              <a:rPr lang="en-US" altLang="zh-CN" sz="1600" kern="1200" baseline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 the total production is decreasing, the market demand is increasing in the recent years. We find new evidence, and summarize the argument as: Though the walking horse industry is shrinking, it has opportunity to revive, and it is an important transition period.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如果反例是：证据表明总量不少反而增长，那么论点不成立（</a:t>
            </a:r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10</a:t>
            </a:r>
            <a:r>
              <a:rPr lang="zh-CN" altLang="en-US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）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600" kern="1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If the contradictory evidence is: The total production is increasing, then the argument </a:t>
            </a:r>
            <a:r>
              <a:rPr lang="en-US" altLang="zh-CN" sz="1600" kern="120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is false.</a:t>
            </a:r>
            <a:endParaRPr lang="en-US" altLang="zh-CN" sz="1600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pPr lvl="1"/>
            <a:endParaRPr lang="en-US" altLang="zh-CN" sz="16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（详细：比如我们在天祝走马文化的研究中，我们发现一方面数据反映天祝岔口驿马自</a:t>
            </a:r>
            <a:r>
              <a:rPr lang="en-US" altLang="zh-CN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1980</a:t>
            </a:r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年来中心产区在缩小和产量在持续缩减，由此判断走马产业在萎缩。一方面从访谈中我们得知</a:t>
            </a:r>
            <a:r>
              <a:rPr lang="en-US" altLang="zh-CN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98</a:t>
            </a:r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年开始至今</a:t>
            </a:r>
            <a:r>
              <a:rPr lang="en-US" altLang="zh-CN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15</a:t>
            </a:r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年左右的时间里，岔口驿马价值又开始攀升，而且在最近</a:t>
            </a:r>
            <a:r>
              <a:rPr lang="en-US" altLang="zh-CN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10</a:t>
            </a:r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年升值加速，几位马客在努力扩大养马规模。照理来说市场好了，供应市场的马匹和养马人应该增多才对，似乎是一对矛盾。那我们的判断”天祝走马产业在萎缩“是否还成立呢？</a:t>
            </a:r>
          </a:p>
          <a:p>
            <a:pPr lvl="1"/>
            <a:endParaRPr lang="zh-CN" altLang="en-US" sz="16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仔细分析这些事实背后的原因和复杂的动态，我们发现我们的论点过于简单化，应予以修正。传统的走马市场（用于放牧、拉车、骑乘功能）确实随着交通条件和运输工具的普及，牧业方式变迁（牧草种植和舍饲育肥）已大幅萎缩，且由于政府对特色种植业的推动，在水川区农业比重增高，仅在山沟里以养殖业为主，养一些马帮助耕山地田。所以</a:t>
            </a:r>
            <a:r>
              <a:rPr lang="en-US" altLang="zh-CN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1980</a:t>
            </a:r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年来产区缩小和产量缩减趋势明显。而最近</a:t>
            </a:r>
            <a:r>
              <a:rPr lang="en-US" altLang="zh-CN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15</a:t>
            </a:r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年走马价值的攀升是走马民间休闲骑乘和竞技市场的一个起步，虽然收益高，但走马驯养交易的技术门槛很高，且经过</a:t>
            </a:r>
            <a:r>
              <a:rPr lang="en-US" altLang="zh-CN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1958</a:t>
            </a:r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－</a:t>
            </a:r>
            <a:r>
              <a:rPr lang="en-US" altLang="zh-CN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1985</a:t>
            </a:r>
            <a:r>
              <a:rPr lang="zh-CN" alt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年人民公社期间技术的传承出现了断代现象，所以养马专业户并未由此增多，而且这些为数不多的马场规模受限于资金和政府的支持力度，无法对养马减少的大势产生影响。所以修正后的论点为”天祝走马的传统产业在萎缩，新兴产业在萌芽“。）</a:t>
            </a:r>
            <a:endParaRPr lang="zh-CN" altLang="zh-CN" sz="1600" kern="12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CN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7502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 latinLnBrk="0">
              <a:lnSpc>
                <a:spcPct val="90000"/>
              </a:lnSpc>
              <a:defRPr lang="zh-CN" sz="540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 latinLnBrk="0">
              <a:spcBef>
                <a:spcPts val="0"/>
              </a:spcBef>
              <a:buNone/>
              <a:defRPr lang="zh-CN" sz="2800" b="0">
                <a:solidFill>
                  <a:schemeClr val="tx1"/>
                </a:solidFill>
              </a:defRPr>
            </a:lvl1pPr>
            <a:lvl2pPr marL="609493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01043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650715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 baseline="0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563524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 latinLnBrk="0">
              <a:defRPr lang="zh-CN" sz="54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800">
                <a:solidFill>
                  <a:schemeClr val="tx1"/>
                </a:solidFill>
              </a:defRPr>
            </a:lvl1pPr>
            <a:lvl2pPr marL="609493" indent="0" latinLnBrk="0">
              <a:buNone/>
              <a:defRPr lang="zh-CN"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latinLnBrk="0">
              <a:buNone/>
              <a:defRPr lang="zh-CN"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latinLnBrk="0">
              <a:buNone/>
              <a:defRPr lang="zh-CN"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latinLnBrk="0">
              <a:buNone/>
              <a:defRPr lang="zh-CN"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latinLnBrk="0">
              <a:buNone/>
              <a:defRPr lang="zh-CN"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latinLnBrk="0">
              <a:buNone/>
              <a:defRPr lang="zh-CN"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latinLnBrk="0">
              <a:buNone/>
              <a:defRPr lang="zh-CN"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latinLnBrk="0">
              <a:buNone/>
              <a:defRPr lang="zh-CN"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800"/>
            </a:lvl4pPr>
            <a:lvl5pPr marL="2011328" latinLnBrk="0">
              <a:defRPr lang="zh-CN" sz="1800"/>
            </a:lvl5pPr>
            <a:lvl6pPr marL="2011328" latinLnBrk="0">
              <a:defRPr lang="zh-CN" sz="1800"/>
            </a:lvl6pPr>
            <a:lvl7pPr marL="2011328" latinLnBrk="0">
              <a:defRPr lang="zh-CN" sz="1800"/>
            </a:lvl7pPr>
            <a:lvl8pPr marL="2011328" latinLnBrk="0">
              <a:defRPr lang="zh-CN" sz="1800"/>
            </a:lvl8pPr>
            <a:lvl9pPr marL="2011328"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800"/>
            </a:lvl4pPr>
            <a:lvl5pPr marL="2011328" latinLnBrk="0">
              <a:defRPr lang="zh-CN" sz="1800"/>
            </a:lvl5pPr>
            <a:lvl6pPr marL="2011328" latinLnBrk="0">
              <a:defRPr lang="zh-CN" sz="1800"/>
            </a:lvl6pPr>
            <a:lvl7pPr marL="2011328" latinLnBrk="0">
              <a:defRPr lang="zh-CN" sz="1800"/>
            </a:lvl7pPr>
            <a:lvl8pPr marL="2011328" latinLnBrk="0">
              <a:defRPr lang="zh-CN" sz="1800"/>
            </a:lvl8pPr>
            <a:lvl9pPr marL="2011328"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489339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 latinLnBrk="0">
              <a:spcBef>
                <a:spcPts val="0"/>
              </a:spcBef>
              <a:buNone/>
              <a:defRPr lang="zh-CN" sz="2400" b="1"/>
            </a:lvl1pPr>
            <a:lvl2pPr marL="609493" indent="0" latinLnBrk="0">
              <a:buNone/>
              <a:defRPr lang="zh-CN" sz="2700" b="1"/>
            </a:lvl2pPr>
            <a:lvl3pPr marL="1218987" indent="0" latinLnBrk="0">
              <a:buNone/>
              <a:defRPr lang="zh-CN" sz="2400" b="1"/>
            </a:lvl3pPr>
            <a:lvl4pPr marL="1828480" indent="0" latinLnBrk="0">
              <a:buNone/>
              <a:defRPr lang="zh-CN" sz="2100" b="1"/>
            </a:lvl4pPr>
            <a:lvl5pPr marL="2437973" indent="0" latinLnBrk="0">
              <a:buNone/>
              <a:defRPr lang="zh-CN" sz="2100" b="1"/>
            </a:lvl5pPr>
            <a:lvl6pPr marL="3047467" indent="0" latinLnBrk="0">
              <a:buNone/>
              <a:defRPr lang="zh-CN" sz="2100" b="1"/>
            </a:lvl6pPr>
            <a:lvl7pPr marL="3656960" indent="0" latinLnBrk="0">
              <a:buNone/>
              <a:defRPr lang="zh-CN" sz="2100" b="1"/>
            </a:lvl7pPr>
            <a:lvl8pPr marL="4266453" indent="0" latinLnBrk="0">
              <a:buNone/>
              <a:defRPr lang="zh-CN" sz="2100" b="1"/>
            </a:lvl8pPr>
            <a:lvl9pPr marL="4875947" indent="0" latinLnBrk="0">
              <a:buNone/>
              <a:defRPr lang="zh-CN"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800"/>
            </a:lvl3pPr>
            <a:lvl4pPr latinLnBrk="0">
              <a:defRPr lang="zh-CN" sz="1800"/>
            </a:lvl4pPr>
            <a:lvl5pPr marL="2011328" latinLnBrk="0">
              <a:defRPr lang="zh-CN" sz="1800"/>
            </a:lvl5pPr>
            <a:lvl6pPr marL="2011328" latinLnBrk="0">
              <a:defRPr lang="zh-CN" sz="1800"/>
            </a:lvl6pPr>
            <a:lvl7pPr marL="2011328" latinLnBrk="0">
              <a:defRPr lang="zh-CN" sz="1800"/>
            </a:lvl7pPr>
            <a:lvl8pPr marL="2011328" latinLnBrk="0">
              <a:defRPr lang="zh-CN" sz="1800"/>
            </a:lvl8pPr>
            <a:lvl9pPr marL="2011328"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 latinLnBrk="0">
              <a:spcBef>
                <a:spcPts val="0"/>
              </a:spcBef>
              <a:buNone/>
              <a:defRPr lang="zh-CN" sz="2400" b="1"/>
            </a:lvl1pPr>
            <a:lvl2pPr marL="609493" indent="0" latinLnBrk="0">
              <a:buNone/>
              <a:defRPr lang="zh-CN" sz="2700" b="1"/>
            </a:lvl2pPr>
            <a:lvl3pPr marL="1218987" indent="0" latinLnBrk="0">
              <a:buNone/>
              <a:defRPr lang="zh-CN" sz="2400" b="1"/>
            </a:lvl3pPr>
            <a:lvl4pPr marL="1828480" indent="0" latinLnBrk="0">
              <a:buNone/>
              <a:defRPr lang="zh-CN" sz="2100" b="1"/>
            </a:lvl4pPr>
            <a:lvl5pPr marL="2437973" indent="0" latinLnBrk="0">
              <a:buNone/>
              <a:defRPr lang="zh-CN" sz="2100" b="1"/>
            </a:lvl5pPr>
            <a:lvl6pPr marL="3047467" indent="0" latinLnBrk="0">
              <a:buNone/>
              <a:defRPr lang="zh-CN" sz="2100" b="1"/>
            </a:lvl6pPr>
            <a:lvl7pPr marL="3656960" indent="0" latinLnBrk="0">
              <a:buNone/>
              <a:defRPr lang="zh-CN" sz="2100" b="1"/>
            </a:lvl7pPr>
            <a:lvl8pPr marL="4266453" indent="0" latinLnBrk="0">
              <a:buNone/>
              <a:defRPr lang="zh-CN" sz="2100" b="1"/>
            </a:lvl8pPr>
            <a:lvl9pPr marL="4875947" indent="0" latinLnBrk="0">
              <a:buNone/>
              <a:defRPr lang="zh-CN"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800"/>
            </a:lvl3pPr>
            <a:lvl4pPr latinLnBrk="0">
              <a:defRPr lang="zh-CN" sz="1800"/>
            </a:lvl4pPr>
            <a:lvl5pPr marL="2011328" latinLnBrk="0">
              <a:defRPr lang="zh-CN" sz="1800"/>
            </a:lvl5pPr>
            <a:lvl6pPr marL="2011328" latinLnBrk="0">
              <a:defRPr lang="zh-CN" sz="1800"/>
            </a:lvl6pPr>
            <a:lvl7pPr marL="2011328" latinLnBrk="0">
              <a:defRPr lang="zh-CN" sz="1800"/>
            </a:lvl7pPr>
            <a:lvl8pPr marL="2011328" latinLnBrk="0">
              <a:defRPr lang="zh-CN" sz="1800"/>
            </a:lvl8pPr>
            <a:lvl9pPr marL="2011328"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55283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516763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06873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 latinLnBrk="0">
              <a:defRPr lang="zh-CN"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800"/>
            </a:lvl4pPr>
            <a:lvl5pPr latinLnBrk="0">
              <a:defRPr lang="zh-CN" sz="18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/>
            </a:lvl1pPr>
            <a:lvl2pPr marL="609493" indent="0" latinLnBrk="0">
              <a:buNone/>
              <a:defRPr lang="zh-CN" sz="1600"/>
            </a:lvl2pPr>
            <a:lvl3pPr marL="1218987" indent="0" latinLnBrk="0">
              <a:buNone/>
              <a:defRPr lang="zh-CN" sz="1300"/>
            </a:lvl3pPr>
            <a:lvl4pPr marL="1828480" indent="0" latinLnBrk="0">
              <a:buNone/>
              <a:defRPr lang="zh-CN" sz="1200"/>
            </a:lvl4pPr>
            <a:lvl5pPr marL="2437973" indent="0" latinLnBrk="0">
              <a:buNone/>
              <a:defRPr lang="zh-CN" sz="1200"/>
            </a:lvl5pPr>
            <a:lvl6pPr marL="3047467" indent="0" latinLnBrk="0">
              <a:buNone/>
              <a:defRPr lang="zh-CN" sz="1200"/>
            </a:lvl6pPr>
            <a:lvl7pPr marL="3656960" indent="0" latinLnBrk="0">
              <a:buNone/>
              <a:defRPr lang="zh-CN" sz="1200"/>
            </a:lvl7pPr>
            <a:lvl8pPr marL="4266453" indent="0" latinLnBrk="0">
              <a:buNone/>
              <a:defRPr lang="zh-CN" sz="1200"/>
            </a:lvl8pPr>
            <a:lvl9pPr marL="4875947" indent="0" latinLnBrk="0">
              <a:buNone/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96807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 latinLnBrk="0">
              <a:defRPr lang="zh-CN"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 latinLnBrk="0">
              <a:buNone/>
              <a:defRPr lang="zh-CN" sz="2800"/>
            </a:lvl1pPr>
            <a:lvl2pPr marL="609493" indent="0" latinLnBrk="0">
              <a:buNone/>
              <a:defRPr lang="zh-CN" sz="3700"/>
            </a:lvl2pPr>
            <a:lvl3pPr marL="1218987" indent="0" latinLnBrk="0">
              <a:buNone/>
              <a:defRPr lang="zh-CN" sz="3200"/>
            </a:lvl3pPr>
            <a:lvl4pPr marL="1828480" indent="0" latinLnBrk="0">
              <a:buNone/>
              <a:defRPr lang="zh-CN" sz="2700"/>
            </a:lvl4pPr>
            <a:lvl5pPr marL="2437973" indent="0" latinLnBrk="0">
              <a:buNone/>
              <a:defRPr lang="zh-CN" sz="2700"/>
            </a:lvl5pPr>
            <a:lvl6pPr marL="3047467" indent="0" latinLnBrk="0">
              <a:buNone/>
              <a:defRPr lang="zh-CN" sz="2700"/>
            </a:lvl6pPr>
            <a:lvl7pPr marL="3656960" indent="0" latinLnBrk="0">
              <a:buNone/>
              <a:defRPr lang="zh-CN" sz="2700"/>
            </a:lvl7pPr>
            <a:lvl8pPr marL="4266453" indent="0" latinLnBrk="0">
              <a:buNone/>
              <a:defRPr lang="zh-CN" sz="2700"/>
            </a:lvl8pPr>
            <a:lvl9pPr marL="4875947" indent="0" latinLnBrk="0">
              <a:buNone/>
              <a:defRPr lang="zh-CN" sz="27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1600"/>
            </a:lvl1pPr>
            <a:lvl2pPr marL="609493" indent="0" latinLnBrk="0">
              <a:buNone/>
              <a:defRPr lang="zh-CN" sz="1600"/>
            </a:lvl2pPr>
            <a:lvl3pPr marL="1218987" indent="0" latinLnBrk="0">
              <a:buNone/>
              <a:defRPr lang="zh-CN" sz="1300"/>
            </a:lvl3pPr>
            <a:lvl4pPr marL="1828480" indent="0" latinLnBrk="0">
              <a:buNone/>
              <a:defRPr lang="zh-CN" sz="1200"/>
            </a:lvl4pPr>
            <a:lvl5pPr marL="2437973" indent="0" latinLnBrk="0">
              <a:buNone/>
              <a:defRPr lang="zh-CN" sz="1200"/>
            </a:lvl5pPr>
            <a:lvl6pPr marL="3047467" indent="0" latinLnBrk="0">
              <a:buNone/>
              <a:defRPr lang="zh-CN" sz="1200"/>
            </a:lvl6pPr>
            <a:lvl7pPr marL="3656960" indent="0" latinLnBrk="0">
              <a:buNone/>
              <a:defRPr lang="zh-CN" sz="1200"/>
            </a:lvl7pPr>
            <a:lvl8pPr marL="4266453" indent="0" latinLnBrk="0">
              <a:buNone/>
              <a:defRPr lang="zh-CN" sz="1200"/>
            </a:lvl8pPr>
            <a:lvl9pPr marL="4875947" indent="0" latinLnBrk="0">
              <a:buNone/>
              <a:defRPr lang="zh-CN"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zh-CN" altLang="en-US"/>
              <a:pPr/>
              <a:t>2015/7/14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22133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latinLnBrk="0">
              <a:defRPr lang="zh-CN" sz="120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DD204D1-F9BD-4643-8480-6EA41EB484F1}" type="datetimeFigureOut">
              <a:rPr lang="en-US" altLang="zh-CN" smtClean="0"/>
              <a:pPr/>
              <a:t>7/14/2015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latinLnBrk="0">
              <a:defRPr lang="zh-CN" sz="120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latinLnBrk="0">
              <a:defRPr lang="zh-CN" sz="120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B37DED6-D4C7-42EE-AB49-D2E39E64FD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lang="zh-CN" sz="4400" kern="1200" cap="none" baseline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lang="zh-CN"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lang="zh-CN"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lang="zh-CN"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lang="zh-CN"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lang="zh-CN"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82244" y="2060848"/>
            <a:ext cx="7008574" cy="329882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模块</a:t>
            </a:r>
            <a:r>
              <a:rPr lang="en-US" altLang="zh-CN" dirty="0" smtClean="0"/>
              <a:t>7 </a:t>
            </a:r>
            <a:r>
              <a:rPr lang="zh-CN" altLang="en-US" dirty="0" smtClean="0"/>
              <a:t>如何利用资料</a:t>
            </a:r>
            <a:r>
              <a:rPr lang="zh-CN" altLang="en-US" dirty="0" smtClean="0"/>
              <a:t>对立论进行</a:t>
            </a:r>
            <a:r>
              <a:rPr lang="zh-CN" altLang="en-US" dirty="0" smtClean="0"/>
              <a:t>论证分析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Module 7 How to create argument and justifications using materials found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xmlns="" val="365034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95000"/>
              </a:lnSpc>
              <a:spcBef>
                <a:spcPts val="1866"/>
              </a:spcBef>
            </a:pPr>
            <a:r>
              <a:rPr lang="en-US" altLang="zh-CN" sz="2400" dirty="0">
                <a:solidFill>
                  <a:srgbClr val="374C81"/>
                </a:solidFill>
                <a:cs typeface="+mn-cs"/>
              </a:rPr>
              <a:t>4.</a:t>
            </a:r>
            <a:r>
              <a:rPr lang="zh-CN" altLang="en-US" sz="2400" dirty="0">
                <a:solidFill>
                  <a:srgbClr val="374C81"/>
                </a:solidFill>
                <a:cs typeface="+mn-cs"/>
              </a:rPr>
              <a:t>解释论据为何支持论点  </a:t>
            </a:r>
            <a:r>
              <a:rPr lang="en-US" altLang="zh-CN" sz="2400" dirty="0">
                <a:solidFill>
                  <a:srgbClr val="374C81"/>
                </a:solidFill>
                <a:cs typeface="+mn-cs"/>
              </a:rPr>
              <a:t>Explain why evidence supports the </a:t>
            </a:r>
            <a:r>
              <a:rPr lang="en-US" altLang="zh-CN" sz="2400" dirty="0" smtClean="0">
                <a:solidFill>
                  <a:srgbClr val="374C81"/>
                </a:solidFill>
                <a:cs typeface="+mn-cs"/>
              </a:rPr>
              <a:t>argument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zh-CN" altLang="en-US" dirty="0" smtClean="0">
                <a:solidFill>
                  <a:srgbClr val="374C81"/>
                </a:solidFill>
              </a:rPr>
              <a:t>针对每个论点：</a:t>
            </a:r>
            <a:r>
              <a:rPr lang="en-US" altLang="zh-CN" dirty="0" smtClean="0">
                <a:solidFill>
                  <a:srgbClr val="374C81"/>
                </a:solidFill>
              </a:rPr>
              <a:t>For each argument: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rgbClr val="374C81"/>
                </a:solidFill>
              </a:rPr>
              <a:t>1</a:t>
            </a:r>
            <a:r>
              <a:rPr lang="zh-CN" altLang="en-US" dirty="0" smtClean="0">
                <a:solidFill>
                  <a:srgbClr val="374C81"/>
                </a:solidFill>
              </a:rPr>
              <a:t>）有哪些论据 </a:t>
            </a:r>
            <a:r>
              <a:rPr lang="en-US" altLang="zh-CN" dirty="0" smtClean="0">
                <a:solidFill>
                  <a:srgbClr val="374C81"/>
                </a:solidFill>
              </a:rPr>
              <a:t>What evidence do you have?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rgbClr val="374C81"/>
                </a:solidFill>
              </a:rPr>
              <a:t>2</a:t>
            </a:r>
            <a:r>
              <a:rPr lang="zh-CN" altLang="en-US" dirty="0" smtClean="0">
                <a:solidFill>
                  <a:srgbClr val="374C81"/>
                </a:solidFill>
              </a:rPr>
              <a:t>）论据是</a:t>
            </a:r>
            <a:r>
              <a:rPr lang="zh-CN" altLang="en-US" dirty="0">
                <a:solidFill>
                  <a:srgbClr val="374C81"/>
                </a:solidFill>
              </a:rPr>
              <a:t>事实性</a:t>
            </a:r>
            <a:r>
              <a:rPr lang="zh-CN" altLang="en-US" dirty="0" smtClean="0">
                <a:solidFill>
                  <a:srgbClr val="374C81"/>
                </a:solidFill>
              </a:rPr>
              <a:t>的还是道理性的 </a:t>
            </a:r>
            <a:r>
              <a:rPr lang="en-US" altLang="zh-CN" dirty="0" smtClean="0">
                <a:solidFill>
                  <a:srgbClr val="374C81"/>
                </a:solidFill>
              </a:rPr>
              <a:t>Are they factual or reasoning?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rgbClr val="374C81"/>
                </a:solidFill>
              </a:rPr>
              <a:t>3</a:t>
            </a:r>
            <a:r>
              <a:rPr lang="zh-CN" altLang="en-US" dirty="0" smtClean="0">
                <a:solidFill>
                  <a:srgbClr val="374C81"/>
                </a:solidFill>
              </a:rPr>
              <a:t>）论据是否可靠（来源可靠吗，引证完整吗）</a:t>
            </a:r>
            <a:r>
              <a:rPr lang="en-US" altLang="zh-CN" dirty="0" smtClean="0">
                <a:solidFill>
                  <a:srgbClr val="374C81"/>
                </a:solidFill>
              </a:rPr>
              <a:t>Are they reliable (from reliable sources, with complete citation)?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rgbClr val="374C81"/>
                </a:solidFill>
              </a:rPr>
              <a:t>4</a:t>
            </a:r>
            <a:r>
              <a:rPr lang="zh-CN" altLang="en-US" dirty="0" smtClean="0">
                <a:solidFill>
                  <a:srgbClr val="374C81"/>
                </a:solidFill>
              </a:rPr>
              <a:t>）论据是否充分（全面吗，丰富吗）</a:t>
            </a:r>
            <a:r>
              <a:rPr lang="en-US" altLang="zh-CN" dirty="0" smtClean="0">
                <a:solidFill>
                  <a:srgbClr val="374C81"/>
                </a:solidFill>
              </a:rPr>
              <a:t>Are they sufficient (comprehensive, rich)?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rgbClr val="374C81"/>
                </a:solidFill>
              </a:rPr>
              <a:t>5</a:t>
            </a:r>
            <a:r>
              <a:rPr lang="zh-CN" altLang="en-US" dirty="0" smtClean="0">
                <a:solidFill>
                  <a:srgbClr val="374C81"/>
                </a:solidFill>
              </a:rPr>
              <a:t>）论据是否有力（权威吗？有共识吗？）</a:t>
            </a:r>
            <a:r>
              <a:rPr lang="en-US" altLang="zh-CN" dirty="0" smtClean="0">
                <a:solidFill>
                  <a:srgbClr val="374C81"/>
                </a:solidFill>
              </a:rPr>
              <a:t>Are they convincing (authoritative? Consensus?)</a:t>
            </a:r>
          </a:p>
          <a:p>
            <a:pPr marL="0" lvl="0" indent="0">
              <a:buNone/>
            </a:pPr>
            <a:r>
              <a:rPr lang="en-US" altLang="zh-CN" dirty="0" smtClean="0">
                <a:solidFill>
                  <a:srgbClr val="374C81"/>
                </a:solidFill>
              </a:rPr>
              <a:t>6</a:t>
            </a:r>
            <a:r>
              <a:rPr lang="zh-CN" altLang="en-US" dirty="0" smtClean="0">
                <a:solidFill>
                  <a:srgbClr val="374C81"/>
                </a:solidFill>
              </a:rPr>
              <a:t>）推理是否逻辑严密 </a:t>
            </a:r>
            <a:r>
              <a:rPr lang="en-US" altLang="zh-CN" dirty="0" smtClean="0">
                <a:solidFill>
                  <a:srgbClr val="374C81"/>
                </a:solidFill>
              </a:rPr>
              <a:t>Is the reasoning process logically rigorous?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1019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95000"/>
              </a:lnSpc>
              <a:spcBef>
                <a:spcPts val="1866"/>
              </a:spcBef>
            </a:pPr>
            <a:r>
              <a:rPr lang="en-US" altLang="zh-CN" sz="2400" dirty="0">
                <a:solidFill>
                  <a:srgbClr val="374C81"/>
                </a:solidFill>
                <a:cs typeface="+mn-cs"/>
              </a:rPr>
              <a:t>5.</a:t>
            </a:r>
            <a:r>
              <a:rPr lang="zh-CN" altLang="en-US" sz="2400" dirty="0">
                <a:solidFill>
                  <a:srgbClr val="374C81"/>
                </a:solidFill>
                <a:cs typeface="+mn-cs"/>
              </a:rPr>
              <a:t>对矛盾性证据做出解释 </a:t>
            </a:r>
            <a:r>
              <a:rPr lang="en-US" altLang="zh-CN" sz="2400" dirty="0">
                <a:solidFill>
                  <a:srgbClr val="374C81"/>
                </a:solidFill>
                <a:cs typeface="+mn-cs"/>
              </a:rPr>
              <a:t>Explain contradictory </a:t>
            </a:r>
            <a:r>
              <a:rPr lang="en-US" altLang="zh-CN" sz="2400" dirty="0" smtClean="0">
                <a:solidFill>
                  <a:srgbClr val="374C81"/>
                </a:solidFill>
                <a:cs typeface="+mn-cs"/>
              </a:rPr>
              <a:t>evidence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  <a:defRPr/>
            </a:pPr>
            <a:endParaRPr lang="en-US" altLang="zh-CN" dirty="0" smtClean="0"/>
          </a:p>
          <a:p>
            <a:pPr marL="0" lvl="0" indent="0">
              <a:buNone/>
              <a:defRPr/>
            </a:pPr>
            <a:r>
              <a:rPr lang="en-US" altLang="zh-CN" dirty="0" smtClean="0"/>
              <a:t>7</a:t>
            </a:r>
            <a:r>
              <a:rPr lang="zh-CN" altLang="en-US" dirty="0" smtClean="0"/>
              <a:t>）发现破绽：找到矛盾性证据  </a:t>
            </a:r>
            <a:r>
              <a:rPr lang="en-US" altLang="zh-CN" dirty="0" smtClean="0"/>
              <a:t>Search for  loopholes: contradictory evidence</a:t>
            </a:r>
          </a:p>
          <a:p>
            <a:pPr marL="0" lvl="0" indent="0">
              <a:buNone/>
              <a:defRPr/>
            </a:pPr>
            <a:r>
              <a:rPr lang="en-US" altLang="zh-CN" dirty="0" smtClean="0"/>
              <a:t>8</a:t>
            </a:r>
            <a:r>
              <a:rPr lang="zh-CN" altLang="en-US" dirty="0" smtClean="0"/>
              <a:t>）判断矛盾性证据是否真实</a:t>
            </a:r>
            <a:r>
              <a:rPr lang="en-US" altLang="zh-CN" dirty="0" smtClean="0"/>
              <a:t>/</a:t>
            </a:r>
            <a:r>
              <a:rPr lang="zh-CN" altLang="en-US" dirty="0" smtClean="0"/>
              <a:t>合理  </a:t>
            </a:r>
            <a:r>
              <a:rPr lang="en-US" altLang="zh-CN" dirty="0" smtClean="0"/>
              <a:t>Judge whether the evidence is true/reasonable</a:t>
            </a:r>
          </a:p>
          <a:p>
            <a:pPr marL="0" lvl="0" indent="0">
              <a:buNone/>
              <a:defRPr/>
            </a:pPr>
            <a:r>
              <a:rPr lang="en-US" altLang="zh-CN" dirty="0" smtClean="0"/>
              <a:t>9</a:t>
            </a:r>
            <a:r>
              <a:rPr lang="zh-CN" altLang="en-US" dirty="0" smtClean="0"/>
              <a:t>）判断矛盾性证据是否可推断出相反的论点 </a:t>
            </a:r>
            <a:r>
              <a:rPr lang="en-US" altLang="zh-CN" dirty="0" smtClean="0"/>
              <a:t>Judge whether the contradictory evidence can infer a counterargument</a:t>
            </a:r>
          </a:p>
          <a:p>
            <a:pPr marL="0" indent="0">
              <a:buNone/>
              <a:defRPr/>
            </a:pPr>
            <a:r>
              <a:rPr lang="en-US" altLang="zh-CN" dirty="0" smtClean="0"/>
              <a:t>10</a:t>
            </a:r>
            <a:r>
              <a:rPr lang="zh-CN" altLang="en-US" dirty="0" smtClean="0"/>
              <a:t>）若</a:t>
            </a:r>
            <a:r>
              <a:rPr lang="en-US" altLang="zh-CN" dirty="0" smtClean="0"/>
              <a:t>9</a:t>
            </a:r>
            <a:r>
              <a:rPr lang="zh-CN" altLang="en-US" dirty="0" smtClean="0"/>
              <a:t>的答案是</a:t>
            </a:r>
            <a:r>
              <a:rPr lang="en-US" altLang="zh-CN" dirty="0" smtClean="0"/>
              <a:t>yes, </a:t>
            </a:r>
            <a:r>
              <a:rPr lang="zh-CN" altLang="en-US" dirty="0" smtClean="0"/>
              <a:t>则推翻已有论点  </a:t>
            </a:r>
            <a:r>
              <a:rPr lang="en-US" altLang="zh-CN" dirty="0" smtClean="0"/>
              <a:t>If yes, repudiate existing argument</a:t>
            </a:r>
            <a:endParaRPr lang="en-US" altLang="zh-CN" dirty="0">
              <a:solidFill>
                <a:schemeClr val="accent6"/>
              </a:solidFill>
            </a:endParaRPr>
          </a:p>
          <a:p>
            <a:pPr marL="0" indent="0">
              <a:buNone/>
              <a:defRPr/>
            </a:pPr>
            <a:r>
              <a:rPr lang="en-US" altLang="zh-CN" dirty="0" smtClean="0"/>
              <a:t>11</a:t>
            </a:r>
            <a:r>
              <a:rPr lang="zh-CN" altLang="en-US" dirty="0" smtClean="0"/>
              <a:t>）若</a:t>
            </a:r>
            <a:r>
              <a:rPr lang="en-US" altLang="zh-CN" dirty="0" smtClean="0"/>
              <a:t>9</a:t>
            </a:r>
            <a:r>
              <a:rPr lang="zh-CN" altLang="en-US" dirty="0" smtClean="0"/>
              <a:t>的答案是</a:t>
            </a:r>
            <a:r>
              <a:rPr lang="en-US" altLang="zh-CN" dirty="0" smtClean="0"/>
              <a:t>no, </a:t>
            </a:r>
            <a:r>
              <a:rPr lang="zh-CN" altLang="en-US" dirty="0" smtClean="0"/>
              <a:t>分析矛盾性证据出现的原因</a:t>
            </a:r>
            <a:r>
              <a:rPr lang="en-US" altLang="zh-CN" dirty="0" smtClean="0"/>
              <a:t> If no, analyze the reason why the contradictory evidence exists</a:t>
            </a:r>
            <a:endParaRPr lang="en-US" altLang="zh-CN" dirty="0" smtClean="0">
              <a:solidFill>
                <a:schemeClr val="accent6"/>
              </a:solidFill>
            </a:endParaRPr>
          </a:p>
          <a:p>
            <a:pPr marL="0" lvl="0" indent="0">
              <a:buNone/>
              <a:defRPr/>
            </a:pPr>
            <a:r>
              <a:rPr lang="en-US" altLang="zh-CN" dirty="0" smtClean="0"/>
              <a:t>12</a:t>
            </a:r>
            <a:r>
              <a:rPr lang="zh-CN" altLang="en-US" dirty="0" smtClean="0"/>
              <a:t>）解释这些原因  </a:t>
            </a:r>
            <a:r>
              <a:rPr lang="en-US" altLang="zh-CN" dirty="0" smtClean="0"/>
              <a:t>Explain the reasons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1648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</a:t>
            </a:r>
            <a:r>
              <a:rPr lang="zh-CN" altLang="en-US" dirty="0"/>
              <a:t>概括并得出</a:t>
            </a:r>
            <a:r>
              <a:rPr lang="zh-CN" altLang="en-US" dirty="0" smtClean="0"/>
              <a:t>结论 </a:t>
            </a:r>
            <a:r>
              <a:rPr lang="en-US" altLang="zh-CN" dirty="0" smtClean="0"/>
              <a:t>Summary and 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自上而下地方式表述你的论点 </a:t>
            </a:r>
            <a:r>
              <a:rPr lang="en-US" altLang="zh-CN" dirty="0" smtClean="0"/>
              <a:t>Present your arguments top-down</a:t>
            </a:r>
          </a:p>
          <a:p>
            <a:r>
              <a:rPr lang="zh-CN" altLang="en-US" dirty="0" smtClean="0"/>
              <a:t>解释</a:t>
            </a:r>
            <a:r>
              <a:rPr lang="zh-CN" altLang="en-US" dirty="0"/>
              <a:t>和</a:t>
            </a:r>
            <a:r>
              <a:rPr lang="zh-CN" altLang="en-US" dirty="0" smtClean="0"/>
              <a:t>证明在</a:t>
            </a:r>
            <a:r>
              <a:rPr lang="zh-CN" altLang="en-US" dirty="0"/>
              <a:t>课题中使用的理论、概念、</a:t>
            </a:r>
            <a:r>
              <a:rPr lang="zh-CN" altLang="en-US" dirty="0" smtClean="0"/>
              <a:t>框架</a:t>
            </a:r>
            <a:r>
              <a:rPr lang="zh-CN" altLang="en-US" dirty="0"/>
              <a:t>或方法是正确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r>
              <a:rPr lang="en-US" altLang="zh-CN" dirty="0" smtClean="0"/>
              <a:t>Explain and prove that the theory, concepts, framework, and methodology you use are correct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46457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rgbClr val="C00000"/>
                </a:solidFill>
              </a:rPr>
              <a:t>1.</a:t>
            </a:r>
            <a:r>
              <a:rPr lang="zh-CN" altLang="en-US" dirty="0" smtClean="0">
                <a:solidFill>
                  <a:srgbClr val="C00000"/>
                </a:solidFill>
              </a:rPr>
              <a:t>对</a:t>
            </a:r>
            <a:r>
              <a:rPr lang="zh-CN" altLang="en-US" dirty="0" smtClean="0">
                <a:solidFill>
                  <a:srgbClr val="C00000"/>
                </a:solidFill>
              </a:rPr>
              <a:t>资料的整理  </a:t>
            </a:r>
            <a:r>
              <a:rPr lang="en-US" altLang="zh-CN" dirty="0" smtClean="0">
                <a:solidFill>
                  <a:srgbClr val="C00000"/>
                </a:solidFill>
              </a:rPr>
              <a:t>Organizing materials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列出</a:t>
            </a:r>
            <a:r>
              <a:rPr lang="zh-CN" altLang="en-US" dirty="0" smtClean="0"/>
              <a:t>与立论相关</a:t>
            </a:r>
            <a:r>
              <a:rPr lang="zh-CN" altLang="en-US" dirty="0" smtClean="0"/>
              <a:t>的论点 </a:t>
            </a:r>
            <a:r>
              <a:rPr lang="en-US" altLang="zh-CN" dirty="0" smtClean="0"/>
              <a:t>List arguments related to the thesis</a:t>
            </a:r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列出与论点相关的论据  </a:t>
            </a:r>
            <a:r>
              <a:rPr lang="en-US" altLang="zh-CN" dirty="0" smtClean="0"/>
              <a:t>List evidence for each argument</a:t>
            </a:r>
          </a:p>
          <a:p>
            <a:pPr marL="0" indent="0"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解释论据为何支持论点  </a:t>
            </a:r>
            <a:r>
              <a:rPr lang="en-US" altLang="zh-CN" dirty="0" smtClean="0"/>
              <a:t>Explain why evidence supports the argument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对矛盾性证据做出解释 </a:t>
            </a:r>
            <a:r>
              <a:rPr lang="en-US" altLang="zh-CN" dirty="0" smtClean="0"/>
              <a:t>Explain contradictory evidence</a:t>
            </a:r>
          </a:p>
          <a:p>
            <a:pPr marL="0" indent="0">
              <a:buNone/>
            </a:pPr>
            <a:r>
              <a:rPr lang="en-US" altLang="zh-CN" dirty="0"/>
              <a:t>6</a:t>
            </a:r>
            <a:r>
              <a:rPr lang="en-US" altLang="zh-CN" dirty="0" smtClean="0"/>
              <a:t>.</a:t>
            </a:r>
            <a:r>
              <a:rPr lang="zh-CN" altLang="en-US" dirty="0" smtClean="0"/>
              <a:t>概括并得出结论   </a:t>
            </a:r>
            <a:r>
              <a:rPr lang="en-US" altLang="zh-CN" dirty="0" smtClean="0"/>
              <a:t>Summary and conclusion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xmlns="" val="711182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788" y="76200"/>
            <a:ext cx="11233247" cy="1397000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en-US" altLang="zh-CN" dirty="0" smtClean="0"/>
              <a:t>. </a:t>
            </a:r>
            <a:r>
              <a:rPr lang="zh-CN" altLang="en-US" dirty="0" smtClean="0"/>
              <a:t>对</a:t>
            </a:r>
            <a:r>
              <a:rPr lang="zh-CN" altLang="en-US" dirty="0"/>
              <a:t>资料的</a:t>
            </a:r>
            <a:r>
              <a:rPr lang="zh-CN" altLang="en-US" dirty="0" smtClean="0"/>
              <a:t>整理 </a:t>
            </a:r>
            <a:r>
              <a:rPr lang="en-US" altLang="zh-CN" dirty="0" smtClean="0"/>
              <a:t>Organizing the materials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7788" y="1701800"/>
            <a:ext cx="5544616" cy="4470400"/>
          </a:xfrm>
        </p:spPr>
        <p:txBody>
          <a:bodyPr>
            <a:normAutofit fontScale="85000" lnSpcReduction="20000"/>
          </a:bodyPr>
          <a:lstStyle/>
          <a:p>
            <a:r>
              <a:rPr lang="zh-CN" altLang="zh-CN" dirty="0"/>
              <a:t>对资料进行</a:t>
            </a:r>
            <a:r>
              <a:rPr lang="zh-CN" altLang="zh-CN" dirty="0" smtClean="0"/>
              <a:t>分层</a:t>
            </a:r>
            <a:r>
              <a:rPr lang="en-US" altLang="zh-CN" dirty="0" smtClean="0"/>
              <a:t>  By Type</a:t>
            </a:r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概念性</a:t>
            </a:r>
            <a:r>
              <a:rPr lang="zh-CN" altLang="zh-CN" dirty="0"/>
              <a:t>的（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词条</a:t>
            </a:r>
            <a:r>
              <a:rPr lang="zh-CN" altLang="zh-CN" dirty="0" smtClean="0"/>
              <a:t>）</a:t>
            </a:r>
            <a:r>
              <a:rPr lang="en-US" altLang="zh-CN" dirty="0" smtClean="0"/>
              <a:t>Concepts (encyclopedia entry)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观点</a:t>
            </a:r>
            <a:r>
              <a:rPr lang="zh-CN" altLang="zh-CN" dirty="0"/>
              <a:t>性的（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学术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论文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、专著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Viewpoints (academic papers and books)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原始</a:t>
            </a:r>
            <a:r>
              <a:rPr lang="zh-CN" altLang="zh-CN" dirty="0"/>
              <a:t>论据性的</a:t>
            </a:r>
            <a:r>
              <a:rPr lang="zh-CN" altLang="zh-CN" dirty="0" smtClean="0"/>
              <a:t>（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档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田野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笔记，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日记、文件、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博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客，通讯，访谈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Primary evidence (archive, field notes, diary, documents, blog, newsletter, interview)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事实</a:t>
            </a:r>
            <a:r>
              <a:rPr lang="zh-CN" altLang="zh-CN" dirty="0"/>
              <a:t>性的（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报道，案例，调研结果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Facts (news report, cases, survey results)</a:t>
            </a:r>
          </a:p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/>
              <a:t>对资料内容进行</a:t>
            </a:r>
            <a:r>
              <a:rPr lang="zh-CN" altLang="en-US" dirty="0" smtClean="0"/>
              <a:t>分类  </a:t>
            </a:r>
            <a:r>
              <a:rPr lang="en-US" altLang="zh-CN" dirty="0" smtClean="0"/>
              <a:t>By Content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子主题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分类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by sub topic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按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相关论点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分类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by related argument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/>
              <a:t>对资料内容进行对比  </a:t>
            </a:r>
            <a:r>
              <a:rPr lang="en-US" altLang="zh-CN" dirty="0" smtClean="0"/>
              <a:t>Comparing the materials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相似文献的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对比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between materials with similar contents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相似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观点的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对比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between materials with similar arguments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1429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en-US" dirty="0"/>
              <a:t>列出</a:t>
            </a:r>
            <a:r>
              <a:rPr lang="zh-CN" altLang="en-US" dirty="0" smtClean="0"/>
              <a:t>与立论相关</a:t>
            </a:r>
            <a:r>
              <a:rPr lang="zh-CN" altLang="en-US" dirty="0"/>
              <a:t>的</a:t>
            </a:r>
            <a:r>
              <a:rPr lang="zh-CN" altLang="en-US" dirty="0" smtClean="0"/>
              <a:t>论点 </a:t>
            </a:r>
            <a:r>
              <a:rPr lang="en-US" altLang="zh-CN" dirty="0" smtClean="0"/>
              <a:t>Listing arguments related to the thesis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金字塔结构：</a:t>
            </a:r>
            <a:r>
              <a:rPr lang="en-US" altLang="zh-CN" dirty="0" smtClean="0"/>
              <a:t>Structure of a pyramid:</a:t>
            </a:r>
          </a:p>
          <a:p>
            <a:pPr marL="0" indent="0">
              <a:buNone/>
            </a:pPr>
            <a:r>
              <a:rPr lang="zh-CN" altLang="en-US" dirty="0" smtClean="0"/>
              <a:t>    自上而下地表达 </a:t>
            </a:r>
            <a:r>
              <a:rPr lang="en-US" altLang="zh-CN" dirty="0" smtClean="0"/>
              <a:t>Top-down presentation</a:t>
            </a:r>
          </a:p>
          <a:p>
            <a:pPr marL="0" indent="0">
              <a:buNone/>
            </a:pPr>
            <a:r>
              <a:rPr lang="zh-CN" altLang="en-US" dirty="0" smtClean="0"/>
              <a:t>    自下而上地思考 </a:t>
            </a:r>
            <a:r>
              <a:rPr lang="en-US" altLang="zh-CN" dirty="0" smtClean="0"/>
              <a:t>Bottom-up thinking</a:t>
            </a:r>
          </a:p>
        </p:txBody>
      </p:sp>
    </p:spTree>
    <p:extLst>
      <p:ext uri="{BB962C8B-B14F-4D97-AF65-F5344CB8AC3E}">
        <p14:creationId xmlns:p14="http://schemas.microsoft.com/office/powerpoint/2010/main" xmlns="" val="2369542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2244" y="1743656"/>
            <a:ext cx="2736304" cy="79208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立论 </a:t>
            </a:r>
            <a:r>
              <a:rPr lang="en-US" altLang="zh-CN" dirty="0" smtClean="0"/>
              <a:t>Thesis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5806380" y="2535744"/>
            <a:ext cx="0" cy="533216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05980" y="3789040"/>
            <a:ext cx="1944216" cy="86409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论点</a:t>
            </a:r>
            <a:r>
              <a:rPr lang="en-US" altLang="zh-CN" dirty="0" smtClean="0"/>
              <a:t>1</a:t>
            </a:r>
          </a:p>
          <a:p>
            <a:pPr algn="ctr"/>
            <a:r>
              <a:rPr lang="en-US" altLang="zh-CN" dirty="0" smtClean="0"/>
              <a:t>Argument1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3142084" y="3068960"/>
            <a:ext cx="0" cy="648072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06080" y="3068960"/>
            <a:ext cx="5004556" cy="0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110636" y="3068960"/>
            <a:ext cx="0" cy="648072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030516" y="3789040"/>
            <a:ext cx="2232248" cy="86409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论点</a:t>
            </a:r>
            <a:r>
              <a:rPr lang="en-US" altLang="zh-CN" dirty="0" smtClean="0"/>
              <a:t>3</a:t>
            </a:r>
          </a:p>
          <a:p>
            <a:pPr algn="ctr"/>
            <a:r>
              <a:rPr lang="en-US" altLang="zh-CN" dirty="0" smtClean="0"/>
              <a:t>Argument3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086300" y="3068960"/>
            <a:ext cx="0" cy="648072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438228" y="3789040"/>
            <a:ext cx="2088232" cy="86409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论点</a:t>
            </a:r>
            <a:r>
              <a:rPr lang="en-US" altLang="zh-CN" dirty="0" smtClean="0"/>
              <a:t>2</a:t>
            </a:r>
          </a:p>
          <a:p>
            <a:pPr algn="ctr"/>
            <a:r>
              <a:rPr lang="en-US" altLang="zh-CN" dirty="0" smtClean="0"/>
              <a:t>Argument2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80216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明确论点之间的关联性</a:t>
            </a:r>
            <a:endParaRPr lang="en-US" altLang="zh-CN" dirty="0" smtClean="0"/>
          </a:p>
          <a:p>
            <a:r>
              <a:rPr lang="en-US" altLang="zh-CN" dirty="0" smtClean="0"/>
              <a:t>Clear relationship between arguments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8232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en-US" dirty="0"/>
              <a:t>列出与论点相关的</a:t>
            </a:r>
            <a:r>
              <a:rPr lang="zh-CN" altLang="en-US" dirty="0" smtClean="0"/>
              <a:t>论据 </a:t>
            </a:r>
            <a:r>
              <a:rPr lang="en-US" altLang="zh-CN" dirty="0" smtClean="0"/>
              <a:t>List evidence for each argument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用金</a:t>
            </a:r>
            <a:r>
              <a:rPr lang="zh-CN" altLang="en-US" dirty="0"/>
              <a:t>字</a:t>
            </a:r>
            <a:r>
              <a:rPr lang="zh-CN" altLang="en-US" dirty="0" smtClean="0"/>
              <a:t>塔图解论据与论点的关系 </a:t>
            </a:r>
            <a:r>
              <a:rPr lang="en-US" altLang="zh-CN" dirty="0" smtClean="0"/>
              <a:t>Sort out relationship between argument and evidence using pyramid diagram</a:t>
            </a:r>
          </a:p>
          <a:p>
            <a:r>
              <a:rPr lang="zh-CN" altLang="en-US" dirty="0" smtClean="0"/>
              <a:t>用表格整理论点与论据 </a:t>
            </a:r>
            <a:r>
              <a:rPr lang="en-US" altLang="zh-CN" dirty="0" smtClean="0"/>
              <a:t>Organize argument and evidence using a form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56609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>
                <a:solidFill>
                  <a:srgbClr val="374C81"/>
                </a:solidFill>
              </a:rPr>
              <a:t>用</a:t>
            </a:r>
            <a:r>
              <a:rPr lang="zh-CN" altLang="en-US" dirty="0" smtClean="0">
                <a:solidFill>
                  <a:srgbClr val="374C81"/>
                </a:solidFill>
              </a:rPr>
              <a:t>金字塔</a:t>
            </a:r>
            <a:r>
              <a:rPr lang="zh-CN" altLang="en-US" dirty="0">
                <a:solidFill>
                  <a:srgbClr val="374C81"/>
                </a:solidFill>
              </a:rPr>
              <a:t>图解论据与论点的</a:t>
            </a:r>
            <a:r>
              <a:rPr lang="zh-CN" altLang="en-US" dirty="0" smtClean="0">
                <a:solidFill>
                  <a:srgbClr val="374C81"/>
                </a:solidFill>
              </a:rPr>
              <a:t>关系 </a:t>
            </a:r>
            <a:r>
              <a:rPr lang="en-US" altLang="zh-CN" dirty="0" smtClean="0"/>
              <a:t>Sort out relationship between argument and evidence using pyramid diagram</a:t>
            </a:r>
            <a:endParaRPr lang="en-US" altLang="zh-CN" dirty="0" smtClean="0">
              <a:solidFill>
                <a:srgbClr val="374C81"/>
              </a:solidFill>
            </a:endParaRPr>
          </a:p>
          <a:p>
            <a:pPr marL="0" lvl="0" indent="0">
              <a:buNone/>
            </a:pPr>
            <a:r>
              <a:rPr lang="en-US" altLang="zh-CN" dirty="0">
                <a:solidFill>
                  <a:srgbClr val="374C81"/>
                </a:solidFill>
              </a:rPr>
              <a:t> </a:t>
            </a:r>
            <a:r>
              <a:rPr lang="en-US" altLang="zh-CN" dirty="0" smtClean="0">
                <a:solidFill>
                  <a:srgbClr val="374C81"/>
                </a:solidFill>
              </a:rPr>
              <a:t>                                 </a:t>
            </a:r>
            <a:endParaRPr lang="en-US" altLang="zh-CN" dirty="0">
              <a:solidFill>
                <a:srgbClr val="374C81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2324" y="2974035"/>
            <a:ext cx="1872208" cy="57606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立论 </a:t>
            </a:r>
            <a:r>
              <a:rPr lang="en-US" altLang="zh-CN" dirty="0" smtClean="0"/>
              <a:t>Thesis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6238428" y="3622107"/>
            <a:ext cx="0" cy="288032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34172" y="3910139"/>
            <a:ext cx="4608512" cy="0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26481" y="3910139"/>
            <a:ext cx="7690" cy="288033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62364" y="3910139"/>
            <a:ext cx="0" cy="288033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542684" y="3910139"/>
            <a:ext cx="0" cy="288033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214092" y="4270180"/>
            <a:ext cx="1292299" cy="50405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论点</a:t>
            </a:r>
            <a:r>
              <a:rPr lang="en-US" altLang="zh-CN" dirty="0" smtClean="0"/>
              <a:t>1</a:t>
            </a:r>
          </a:p>
          <a:p>
            <a:pPr algn="ctr"/>
            <a:r>
              <a:rPr lang="en-US" altLang="zh-CN" sz="1400" dirty="0" smtClean="0"/>
              <a:t>Argument 1</a:t>
            </a:r>
            <a:endParaRPr lang="zh-CN" altLang="en-US" sz="1400" dirty="0"/>
          </a:p>
        </p:txBody>
      </p:sp>
      <p:sp>
        <p:nvSpPr>
          <p:cNvPr id="27" name="矩形 26"/>
          <p:cNvSpPr/>
          <p:nvPr/>
        </p:nvSpPr>
        <p:spPr>
          <a:xfrm>
            <a:off x="5014292" y="4270180"/>
            <a:ext cx="1440160" cy="50405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论点</a:t>
            </a:r>
            <a:r>
              <a:rPr lang="en-US" altLang="zh-CN" dirty="0" smtClean="0"/>
              <a:t>2</a:t>
            </a:r>
          </a:p>
          <a:p>
            <a:pPr algn="ctr"/>
            <a:r>
              <a:rPr lang="en-US" altLang="zh-CN" sz="1400" dirty="0" smtClean="0"/>
              <a:t>Argument2</a:t>
            </a:r>
            <a:endParaRPr lang="zh-CN" altLang="en-US" sz="1400" dirty="0"/>
          </a:p>
        </p:txBody>
      </p:sp>
      <p:sp>
        <p:nvSpPr>
          <p:cNvPr id="28" name="矩形 27"/>
          <p:cNvSpPr/>
          <p:nvPr/>
        </p:nvSpPr>
        <p:spPr>
          <a:xfrm>
            <a:off x="7710507" y="4270179"/>
            <a:ext cx="1552257" cy="50405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论点</a:t>
            </a:r>
            <a:r>
              <a:rPr lang="en-US" altLang="zh-CN" dirty="0" smtClean="0"/>
              <a:t>3</a:t>
            </a:r>
          </a:p>
          <a:p>
            <a:pPr algn="ctr"/>
            <a:r>
              <a:rPr lang="en-US" altLang="zh-CN" sz="1400" dirty="0" smtClean="0"/>
              <a:t>Argument3</a:t>
            </a:r>
            <a:endParaRPr lang="zh-CN" altLang="en-US" sz="1400" dirty="0"/>
          </a:p>
        </p:txBody>
      </p:sp>
      <p:cxnSp>
        <p:nvCxnSpPr>
          <p:cNvPr id="30" name="直接连接符 29"/>
          <p:cNvCxnSpPr>
            <a:stCxn id="26" idx="2"/>
          </p:cNvCxnSpPr>
          <p:nvPr/>
        </p:nvCxnSpPr>
        <p:spPr>
          <a:xfrm flipH="1">
            <a:off x="3860241" y="4774235"/>
            <a:ext cx="1" cy="363488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397705" y="5167344"/>
            <a:ext cx="2360735" cy="0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349996" y="5137723"/>
            <a:ext cx="0" cy="356592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58108" y="5167344"/>
            <a:ext cx="0" cy="254963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758440" y="5230146"/>
            <a:ext cx="0" cy="254963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27" idx="2"/>
          </p:cNvCxnSpPr>
          <p:nvPr/>
        </p:nvCxnSpPr>
        <p:spPr>
          <a:xfrm>
            <a:off x="5734372" y="4774235"/>
            <a:ext cx="0" cy="363488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5592719" y="5149882"/>
            <a:ext cx="1296144" cy="29621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958508" y="5127987"/>
            <a:ext cx="0" cy="254963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592719" y="5181132"/>
            <a:ext cx="0" cy="269774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28" idx="2"/>
          </p:cNvCxnSpPr>
          <p:nvPr/>
        </p:nvCxnSpPr>
        <p:spPr>
          <a:xfrm flipH="1">
            <a:off x="8486635" y="4774235"/>
            <a:ext cx="1" cy="363488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314702" y="5134274"/>
            <a:ext cx="1948061" cy="0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276106" y="5137723"/>
            <a:ext cx="0" cy="356592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8182644" y="5152533"/>
            <a:ext cx="0" cy="341782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9262763" y="5167344"/>
            <a:ext cx="0" cy="254963"/>
          </a:xfrm>
          <a:prstGeom prst="line">
            <a:avLst/>
          </a:prstGeom>
          <a:ln w="127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1773932" y="5494315"/>
            <a:ext cx="1080120" cy="50405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证据</a:t>
            </a:r>
            <a:r>
              <a:rPr lang="en-US" altLang="zh-CN" dirty="0" smtClean="0"/>
              <a:t>a</a:t>
            </a:r>
          </a:p>
          <a:p>
            <a:pPr algn="ctr"/>
            <a:r>
              <a:rPr lang="en-US" altLang="zh-CN" sz="1200" dirty="0" err="1" smtClean="0"/>
              <a:t>EvidenceA</a:t>
            </a:r>
            <a:endParaRPr lang="zh-CN" altLang="en-US" sz="1200" dirty="0"/>
          </a:p>
        </p:txBody>
      </p:sp>
      <p:sp>
        <p:nvSpPr>
          <p:cNvPr id="63" name="矩形 62"/>
          <p:cNvSpPr/>
          <p:nvPr/>
        </p:nvSpPr>
        <p:spPr>
          <a:xfrm>
            <a:off x="2998068" y="5523936"/>
            <a:ext cx="1152128" cy="5693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证据</a:t>
            </a:r>
            <a:r>
              <a:rPr lang="en-US" altLang="zh-CN" dirty="0" smtClean="0"/>
              <a:t>b</a:t>
            </a:r>
          </a:p>
          <a:p>
            <a:pPr algn="ctr"/>
            <a:r>
              <a:rPr lang="en-US" altLang="zh-CN" sz="1200" dirty="0" err="1" smtClean="0"/>
              <a:t>EvidenceB</a:t>
            </a:r>
            <a:r>
              <a:rPr lang="en-US" altLang="zh-CN" dirty="0" smtClean="0"/>
              <a:t>       </a:t>
            </a:r>
            <a:endParaRPr lang="zh-CN" altLang="en-US" dirty="0"/>
          </a:p>
        </p:txBody>
      </p:sp>
      <p:sp>
        <p:nvSpPr>
          <p:cNvPr id="64" name="矩形 63"/>
          <p:cNvSpPr/>
          <p:nvPr/>
        </p:nvSpPr>
        <p:spPr>
          <a:xfrm>
            <a:off x="4297311" y="5571494"/>
            <a:ext cx="1152128" cy="500609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证据</a:t>
            </a:r>
            <a:r>
              <a:rPr lang="en-US" altLang="zh-CN" dirty="0" smtClean="0"/>
              <a:t>c</a:t>
            </a:r>
          </a:p>
          <a:p>
            <a:pPr algn="ctr"/>
            <a:r>
              <a:rPr lang="en-US" altLang="zh-CN" sz="1200" dirty="0" err="1" smtClean="0"/>
              <a:t>EvidenceC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661472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7309" y="1701800"/>
            <a:ext cx="3896983" cy="4470400"/>
          </a:xfrm>
        </p:spPr>
        <p:txBody>
          <a:bodyPr/>
          <a:lstStyle/>
          <a:p>
            <a:pPr lvl="0"/>
            <a:r>
              <a:rPr lang="zh-CN" altLang="en-US" dirty="0">
                <a:solidFill>
                  <a:srgbClr val="374C81"/>
                </a:solidFill>
              </a:rPr>
              <a:t>用表格整理论点与</a:t>
            </a:r>
            <a:r>
              <a:rPr lang="zh-CN" altLang="en-US" dirty="0" smtClean="0">
                <a:solidFill>
                  <a:srgbClr val="374C81"/>
                </a:solidFill>
              </a:rPr>
              <a:t>论据</a:t>
            </a:r>
            <a:endParaRPr lang="en-US" altLang="zh-CN" dirty="0" smtClean="0">
              <a:solidFill>
                <a:srgbClr val="374C81"/>
              </a:solidFill>
            </a:endParaRPr>
          </a:p>
          <a:p>
            <a:pPr lvl="0"/>
            <a:r>
              <a:rPr lang="en-US" altLang="zh-CN" dirty="0" smtClean="0"/>
              <a:t>Organize argument and evidence using a form</a:t>
            </a:r>
            <a:endParaRPr lang="en-US" altLang="zh-CN" dirty="0" smtClean="0">
              <a:solidFill>
                <a:srgbClr val="374C81"/>
              </a:solidFill>
            </a:endParaRPr>
          </a:p>
          <a:p>
            <a:pPr lvl="0"/>
            <a:endParaRPr lang="zh-CN" altLang="en-US" dirty="0">
              <a:solidFill>
                <a:srgbClr val="374C81"/>
              </a:solidFill>
            </a:endParaRPr>
          </a:p>
          <a:p>
            <a:endParaRPr lang="zh-CN" alt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6300" y="76200"/>
            <a:ext cx="5524500" cy="70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590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_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6D69424-34CA-416D-8659-0C355AFC80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蓝色书架演示文稿（宽屏）</Template>
  <TotalTime>0</TotalTime>
  <Words>1447</Words>
  <Application>Microsoft Office PowerPoint</Application>
  <PresentationFormat>自定义</PresentationFormat>
  <Paragraphs>99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Books_16x9</vt:lpstr>
      <vt:lpstr>模块7 如何利用资料对立论进行论证分析 Module 7 How to create argument and justifications using materials found</vt:lpstr>
      <vt:lpstr>幻灯片 2</vt:lpstr>
      <vt:lpstr>1. 对资料的整理 Organizing the materials</vt:lpstr>
      <vt:lpstr>2.列出与立论相关的论点 Listing arguments related to the thesis</vt:lpstr>
      <vt:lpstr>幻灯片 5</vt:lpstr>
      <vt:lpstr>幻灯片 6</vt:lpstr>
      <vt:lpstr>3.列出与论点相关的论据 List evidence for each argument</vt:lpstr>
      <vt:lpstr>幻灯片 8</vt:lpstr>
      <vt:lpstr>幻灯片 9</vt:lpstr>
      <vt:lpstr>4.解释论据为何支持论点  Explain why evidence supports the argument</vt:lpstr>
      <vt:lpstr>5.对矛盾性证据做出解释 Explain contradictory evidence</vt:lpstr>
      <vt:lpstr>6.概括并得出结论 Summary and 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2015-05-27T01:18:25Z</dcterms:created>
  <dcterms:modified xsi:type="dcterms:W3CDTF">2015-07-14T16:14:39Z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