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60" r:id="rId2"/>
  </p:sldMasterIdLst>
  <p:notesMasterIdLst>
    <p:notesMasterId r:id="rId27"/>
  </p:notesMasterIdLst>
  <p:handoutMasterIdLst>
    <p:handoutMasterId r:id="rId28"/>
  </p:handoutMasterIdLst>
  <p:sldIdLst>
    <p:sldId id="264" r:id="rId3"/>
    <p:sldId id="276" r:id="rId4"/>
    <p:sldId id="277" r:id="rId5"/>
    <p:sldId id="278" r:id="rId6"/>
    <p:sldId id="279" r:id="rId7"/>
    <p:sldId id="281" r:id="rId8"/>
    <p:sldId id="282" r:id="rId9"/>
    <p:sldId id="280" r:id="rId10"/>
    <p:sldId id="283" r:id="rId11"/>
    <p:sldId id="284" r:id="rId12"/>
    <p:sldId id="285" r:id="rId13"/>
    <p:sldId id="287" r:id="rId14"/>
    <p:sldId id="289" r:id="rId15"/>
    <p:sldId id="288" r:id="rId16"/>
    <p:sldId id="290" r:id="rId17"/>
    <p:sldId id="291" r:id="rId18"/>
    <p:sldId id="293" r:id="rId19"/>
    <p:sldId id="300" r:id="rId20"/>
    <p:sldId id="306" r:id="rId21"/>
    <p:sldId id="302" r:id="rId22"/>
    <p:sldId id="301" r:id="rId23"/>
    <p:sldId id="307" r:id="rId24"/>
    <p:sldId id="297" r:id="rId25"/>
    <p:sldId id="298" r:id="rId2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3080" autoAdjust="0"/>
  </p:normalViewPr>
  <p:slideViewPr>
    <p:cSldViewPr showGuides="1">
      <p:cViewPr varScale="1">
        <p:scale>
          <a:sx n="43" d="100"/>
          <a:sy n="43" d="100"/>
        </p:scale>
        <p:origin x="-1782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>
              <a:solidFill>
                <a:schemeClr val="tx2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E973C59C-4E16-4A64-A766-34DB213E11B3}" type="datetimeFigureOut">
              <a:rPr lang="en-US" altLang="zh-CN">
                <a:solidFill>
                  <a:schemeClr val="tx2"/>
                </a:solidFill>
              </a:rPr>
              <a:pPr/>
              <a:t>6/8/2015</a:t>
            </a:fld>
            <a:endParaRPr lang="zh-CN">
              <a:solidFill>
                <a:schemeClr val="tx2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>
              <a:solidFill>
                <a:schemeClr val="tx2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CFD77566-CD65-4859-9FA1-43956DC85B8C}" type="slidenum">
              <a:rPr lang="zh-CN">
                <a:solidFill>
                  <a:schemeClr val="tx2"/>
                </a:solidFill>
              </a:rPr>
              <a:pPr/>
              <a:t>‹#›</a:t>
            </a:fld>
            <a:endParaRPr lang="zh-CN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>
                <a:solidFill>
                  <a:schemeClr val="tx2"/>
                </a:solidFill>
              </a:defRPr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zh-CN" altLang="en-US"/>
              <a:pPr/>
              <a:t>2015/6/8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>
                <a:solidFill>
                  <a:schemeClr val="tx2"/>
                </a:solidFill>
              </a:defRPr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lang="zh-CN"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lang="zh-CN"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lang="zh-CN"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lang="zh-CN"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lang="zh-CN"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lang="zh-CN"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lang="zh-CN"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lang="zh-CN"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lang="zh-CN"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zh-CN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359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论点和论证表 </a:t>
            </a:r>
            <a:r>
              <a:rPr lang="en-US" altLang="zh-CN" dirty="0" smtClean="0"/>
              <a:t>Form of Arguments</a:t>
            </a:r>
            <a:r>
              <a:rPr lang="en-US" altLang="zh-CN" baseline="0" dirty="0" smtClean="0"/>
              <a:t> </a:t>
            </a:r>
            <a:r>
              <a:rPr lang="en-US" altLang="zh-CN" baseline="0" smtClean="0"/>
              <a:t>and Justifications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zh-CN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zh-CN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556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1"/>
            <a:endParaRPr lang="en-US" altLang="zh-CN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zh-CN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750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altLang="zh-CN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 latinLnBrk="0">
              <a:lnSpc>
                <a:spcPct val="90000"/>
              </a:lnSpc>
              <a:defRPr lang="zh-CN" sz="540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2800" b="0">
                <a:solidFill>
                  <a:schemeClr val="tx1"/>
                </a:solidFill>
              </a:defRPr>
            </a:lvl1pPr>
            <a:lvl2pPr marL="609493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zh-CN" altLang="en-US"/>
              <a:pPr/>
              <a:t>2015/6/8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zh-CN" altLang="en-US"/>
              <a:pPr/>
              <a:t>2015/6/8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 baseline="0"/>
            </a:lvl7pPr>
            <a:lvl8pPr latinLnBrk="0">
              <a:defRPr lang="zh-CN" baseline="0"/>
            </a:lvl8pPr>
            <a:lvl9pPr latinLnBrk="0">
              <a:defRPr lang="zh-CN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zh-CN" altLang="en-US"/>
              <a:pPr/>
              <a:t>2015/6/8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 latinLnBrk="0">
              <a:defRPr lang="zh-CN" sz="54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800">
                <a:solidFill>
                  <a:schemeClr val="tx1"/>
                </a:solidFill>
              </a:defRPr>
            </a:lvl1pPr>
            <a:lvl2pPr marL="609493" indent="0" latinLnBrk="0">
              <a:buNone/>
              <a:defRPr lang="zh-CN"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latinLnBrk="0">
              <a:buNone/>
              <a:defRPr lang="zh-CN"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latinLnBrk="0">
              <a:buNone/>
              <a:defRPr lang="zh-CN"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latinLnBrk="0">
              <a:buNone/>
              <a:defRPr lang="zh-CN"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latinLnBrk="0">
              <a:buNone/>
              <a:defRPr lang="zh-CN"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latinLnBrk="0">
              <a:buNone/>
              <a:defRPr lang="zh-CN"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latinLnBrk="0">
              <a:buNone/>
              <a:defRPr lang="zh-CN"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latinLnBrk="0">
              <a:buNone/>
              <a:defRPr lang="zh-CN"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800"/>
            </a:lvl4pPr>
            <a:lvl5pPr marL="2011328" latinLnBrk="0">
              <a:defRPr lang="zh-CN" sz="1800"/>
            </a:lvl5pPr>
            <a:lvl6pPr marL="2011328" latinLnBrk="0">
              <a:defRPr lang="zh-CN" sz="1800"/>
            </a:lvl6pPr>
            <a:lvl7pPr marL="2011328" latinLnBrk="0">
              <a:defRPr lang="zh-CN" sz="1800"/>
            </a:lvl7pPr>
            <a:lvl8pPr marL="2011328" latinLnBrk="0">
              <a:defRPr lang="zh-CN" sz="1800"/>
            </a:lvl8pPr>
            <a:lvl9pPr marL="2011328" latinLnBrk="0">
              <a:defRPr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800"/>
            </a:lvl4pPr>
            <a:lvl5pPr marL="2011328" latinLnBrk="0">
              <a:defRPr lang="zh-CN" sz="1800"/>
            </a:lvl5pPr>
            <a:lvl6pPr marL="2011328" latinLnBrk="0">
              <a:defRPr lang="zh-CN" sz="1800"/>
            </a:lvl6pPr>
            <a:lvl7pPr marL="2011328" latinLnBrk="0">
              <a:defRPr lang="zh-CN" sz="1800"/>
            </a:lvl7pPr>
            <a:lvl8pPr marL="2011328" latinLnBrk="0">
              <a:defRPr lang="zh-CN" sz="1800"/>
            </a:lvl8pPr>
            <a:lvl9pPr marL="2011328" latinLnBrk="0">
              <a:defRPr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zh-CN" altLang="en-US"/>
              <a:pPr/>
              <a:t>2015/6/8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2400" b="1"/>
            </a:lvl1pPr>
            <a:lvl2pPr marL="609493" indent="0" latinLnBrk="0">
              <a:buNone/>
              <a:defRPr lang="zh-CN" sz="2700" b="1"/>
            </a:lvl2pPr>
            <a:lvl3pPr marL="1218987" indent="0" latinLnBrk="0">
              <a:buNone/>
              <a:defRPr lang="zh-CN" sz="2400" b="1"/>
            </a:lvl3pPr>
            <a:lvl4pPr marL="1828480" indent="0" latinLnBrk="0">
              <a:buNone/>
              <a:defRPr lang="zh-CN" sz="2100" b="1"/>
            </a:lvl4pPr>
            <a:lvl5pPr marL="2437973" indent="0" latinLnBrk="0">
              <a:buNone/>
              <a:defRPr lang="zh-CN" sz="2100" b="1"/>
            </a:lvl5pPr>
            <a:lvl6pPr marL="3047467" indent="0" latinLnBrk="0">
              <a:buNone/>
              <a:defRPr lang="zh-CN" sz="2100" b="1"/>
            </a:lvl6pPr>
            <a:lvl7pPr marL="3656960" indent="0" latinLnBrk="0">
              <a:buNone/>
              <a:defRPr lang="zh-CN" sz="2100" b="1"/>
            </a:lvl7pPr>
            <a:lvl8pPr marL="4266453" indent="0" latinLnBrk="0">
              <a:buNone/>
              <a:defRPr lang="zh-CN" sz="2100" b="1"/>
            </a:lvl8pPr>
            <a:lvl9pPr marL="4875947" indent="0" latinLnBrk="0">
              <a:buNone/>
              <a:defRPr lang="zh-CN"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800"/>
            </a:lvl3pPr>
            <a:lvl4pPr latinLnBrk="0">
              <a:defRPr lang="zh-CN" sz="1800"/>
            </a:lvl4pPr>
            <a:lvl5pPr marL="2011328" latinLnBrk="0">
              <a:defRPr lang="zh-CN" sz="1800"/>
            </a:lvl5pPr>
            <a:lvl6pPr marL="2011328" latinLnBrk="0">
              <a:defRPr lang="zh-CN" sz="1800"/>
            </a:lvl6pPr>
            <a:lvl7pPr marL="2011328" latinLnBrk="0">
              <a:defRPr lang="zh-CN" sz="1800"/>
            </a:lvl7pPr>
            <a:lvl8pPr marL="2011328" latinLnBrk="0">
              <a:defRPr lang="zh-CN" sz="1800"/>
            </a:lvl8pPr>
            <a:lvl9pPr marL="2011328" latinLnBrk="0">
              <a:defRPr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2400" b="1"/>
            </a:lvl1pPr>
            <a:lvl2pPr marL="609493" indent="0" latinLnBrk="0">
              <a:buNone/>
              <a:defRPr lang="zh-CN" sz="2700" b="1"/>
            </a:lvl2pPr>
            <a:lvl3pPr marL="1218987" indent="0" latinLnBrk="0">
              <a:buNone/>
              <a:defRPr lang="zh-CN" sz="2400" b="1"/>
            </a:lvl3pPr>
            <a:lvl4pPr marL="1828480" indent="0" latinLnBrk="0">
              <a:buNone/>
              <a:defRPr lang="zh-CN" sz="2100" b="1"/>
            </a:lvl4pPr>
            <a:lvl5pPr marL="2437973" indent="0" latinLnBrk="0">
              <a:buNone/>
              <a:defRPr lang="zh-CN" sz="2100" b="1"/>
            </a:lvl5pPr>
            <a:lvl6pPr marL="3047467" indent="0" latinLnBrk="0">
              <a:buNone/>
              <a:defRPr lang="zh-CN" sz="2100" b="1"/>
            </a:lvl6pPr>
            <a:lvl7pPr marL="3656960" indent="0" latinLnBrk="0">
              <a:buNone/>
              <a:defRPr lang="zh-CN" sz="2100" b="1"/>
            </a:lvl7pPr>
            <a:lvl8pPr marL="4266453" indent="0" latinLnBrk="0">
              <a:buNone/>
              <a:defRPr lang="zh-CN" sz="2100" b="1"/>
            </a:lvl8pPr>
            <a:lvl9pPr marL="4875947" indent="0" latinLnBrk="0">
              <a:buNone/>
              <a:defRPr lang="zh-CN"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800"/>
            </a:lvl3pPr>
            <a:lvl4pPr latinLnBrk="0">
              <a:defRPr lang="zh-CN" sz="1800"/>
            </a:lvl4pPr>
            <a:lvl5pPr marL="2011328" latinLnBrk="0">
              <a:defRPr lang="zh-CN" sz="1800"/>
            </a:lvl5pPr>
            <a:lvl6pPr marL="2011328" latinLnBrk="0">
              <a:defRPr lang="zh-CN" sz="1800"/>
            </a:lvl6pPr>
            <a:lvl7pPr marL="2011328" latinLnBrk="0">
              <a:defRPr lang="zh-CN" sz="1800"/>
            </a:lvl7pPr>
            <a:lvl8pPr marL="2011328" latinLnBrk="0">
              <a:defRPr lang="zh-CN" sz="1800"/>
            </a:lvl8pPr>
            <a:lvl9pPr marL="2011328" latinLnBrk="0">
              <a:defRPr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zh-CN" altLang="en-US"/>
              <a:pPr/>
              <a:t>2015/6/8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zh-CN" altLang="en-US"/>
              <a:pPr/>
              <a:t>2015/6/8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zh-CN" altLang="en-US"/>
              <a:pPr/>
              <a:t>2015/6/8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 latinLnBrk="0">
              <a:defRPr lang="zh-CN"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800"/>
            </a:lvl4pPr>
            <a:lvl5pPr latinLnBrk="0">
              <a:defRPr lang="zh-CN" sz="18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/>
            </a:lvl1pPr>
            <a:lvl2pPr marL="609493" indent="0" latinLnBrk="0">
              <a:buNone/>
              <a:defRPr lang="zh-CN" sz="1600"/>
            </a:lvl2pPr>
            <a:lvl3pPr marL="1218987" indent="0" latinLnBrk="0">
              <a:buNone/>
              <a:defRPr lang="zh-CN" sz="1300"/>
            </a:lvl3pPr>
            <a:lvl4pPr marL="1828480" indent="0" latinLnBrk="0">
              <a:buNone/>
              <a:defRPr lang="zh-CN" sz="1200"/>
            </a:lvl4pPr>
            <a:lvl5pPr marL="2437973" indent="0" latinLnBrk="0">
              <a:buNone/>
              <a:defRPr lang="zh-CN" sz="1200"/>
            </a:lvl5pPr>
            <a:lvl6pPr marL="3047467" indent="0" latinLnBrk="0">
              <a:buNone/>
              <a:defRPr lang="zh-CN" sz="1200"/>
            </a:lvl6pPr>
            <a:lvl7pPr marL="3656960" indent="0" latinLnBrk="0">
              <a:buNone/>
              <a:defRPr lang="zh-CN" sz="1200"/>
            </a:lvl7pPr>
            <a:lvl8pPr marL="4266453" indent="0" latinLnBrk="0">
              <a:buNone/>
              <a:defRPr lang="zh-CN" sz="1200"/>
            </a:lvl8pPr>
            <a:lvl9pPr marL="4875947" indent="0" latinLnBrk="0">
              <a:buNone/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zh-CN" altLang="en-US"/>
              <a:pPr/>
              <a:t>2015/6/8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 latinLnBrk="0">
              <a:defRPr lang="zh-CN"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2800"/>
            </a:lvl1pPr>
            <a:lvl2pPr marL="609493" indent="0" latinLnBrk="0">
              <a:buNone/>
              <a:defRPr lang="zh-CN" sz="3700"/>
            </a:lvl2pPr>
            <a:lvl3pPr marL="1218987" indent="0" latinLnBrk="0">
              <a:buNone/>
              <a:defRPr lang="zh-CN" sz="3200"/>
            </a:lvl3pPr>
            <a:lvl4pPr marL="1828480" indent="0" latinLnBrk="0">
              <a:buNone/>
              <a:defRPr lang="zh-CN" sz="2700"/>
            </a:lvl4pPr>
            <a:lvl5pPr marL="2437973" indent="0" latinLnBrk="0">
              <a:buNone/>
              <a:defRPr lang="zh-CN" sz="2700"/>
            </a:lvl5pPr>
            <a:lvl6pPr marL="3047467" indent="0" latinLnBrk="0">
              <a:buNone/>
              <a:defRPr lang="zh-CN" sz="2700"/>
            </a:lvl6pPr>
            <a:lvl7pPr marL="3656960" indent="0" latinLnBrk="0">
              <a:buNone/>
              <a:defRPr lang="zh-CN" sz="2700"/>
            </a:lvl7pPr>
            <a:lvl8pPr marL="4266453" indent="0" latinLnBrk="0">
              <a:buNone/>
              <a:defRPr lang="zh-CN" sz="2700"/>
            </a:lvl8pPr>
            <a:lvl9pPr marL="4875947" indent="0" latinLnBrk="0">
              <a:buNone/>
              <a:defRPr lang="zh-CN" sz="27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600"/>
            </a:lvl1pPr>
            <a:lvl2pPr marL="609493" indent="0" latinLnBrk="0">
              <a:buNone/>
              <a:defRPr lang="zh-CN" sz="1600"/>
            </a:lvl2pPr>
            <a:lvl3pPr marL="1218987" indent="0" latinLnBrk="0">
              <a:buNone/>
              <a:defRPr lang="zh-CN" sz="1300"/>
            </a:lvl3pPr>
            <a:lvl4pPr marL="1828480" indent="0" latinLnBrk="0">
              <a:buNone/>
              <a:defRPr lang="zh-CN" sz="1200"/>
            </a:lvl4pPr>
            <a:lvl5pPr marL="2437973" indent="0" latinLnBrk="0">
              <a:buNone/>
              <a:defRPr lang="zh-CN" sz="1200"/>
            </a:lvl5pPr>
            <a:lvl6pPr marL="3047467" indent="0" latinLnBrk="0">
              <a:buNone/>
              <a:defRPr lang="zh-CN" sz="1200"/>
            </a:lvl6pPr>
            <a:lvl7pPr marL="3656960" indent="0" latinLnBrk="0">
              <a:buNone/>
              <a:defRPr lang="zh-CN" sz="1200"/>
            </a:lvl7pPr>
            <a:lvl8pPr marL="4266453" indent="0" latinLnBrk="0">
              <a:buNone/>
              <a:defRPr lang="zh-CN" sz="1200"/>
            </a:lvl8pPr>
            <a:lvl9pPr marL="4875947" indent="0" latinLnBrk="0">
              <a:buNone/>
              <a:defRPr lang="zh-CN"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zh-CN" altLang="en-US"/>
              <a:pPr/>
              <a:t>2015/6/8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latinLnBrk="0">
              <a:defRPr lang="zh-CN" sz="120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DD204D1-F9BD-4643-8480-6EA41EB484F1}" type="datetimeFigureOut">
              <a:rPr lang="en-US" altLang="zh-CN" smtClean="0"/>
              <a:pPr/>
              <a:t>6/8/2015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latinLnBrk="0">
              <a:defRPr lang="zh-CN" sz="120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latinLnBrk="0">
              <a:defRPr lang="zh-CN" sz="120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B37DED6-D4C7-42EE-AB49-D2E39E64FDE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lang="zh-CN" sz="4400" kern="1200" cap="none" baseline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lang="zh-CN"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CN"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87" rtl="0" eaLnBrk="1" latinLnBrk="0" hangingPunct="1"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82244" y="2060848"/>
            <a:ext cx="7008574" cy="32988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模块</a:t>
            </a:r>
            <a:r>
              <a:rPr lang="en-US" altLang="zh-CN" dirty="0" smtClean="0"/>
              <a:t>7 </a:t>
            </a:r>
            <a:r>
              <a:rPr lang="zh-CN" altLang="en-US" dirty="0" smtClean="0"/>
              <a:t>如何利用资料对论题进行论证分析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Module 7 How to create argument and justifications using materials found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zh-CN" altLang="en-US" dirty="0"/>
          </a:p>
          <a:p>
            <a:r>
              <a:rPr lang="zh-CN" altLang="en-US" dirty="0"/>
              <a:t>分组的</a:t>
            </a:r>
            <a:r>
              <a:rPr lang="en-US" altLang="zh-CN" dirty="0"/>
              <a:t>MECE</a:t>
            </a:r>
            <a:r>
              <a:rPr lang="zh-CN" altLang="en-US" dirty="0"/>
              <a:t>原则</a:t>
            </a:r>
            <a:r>
              <a:rPr lang="zh-CN" altLang="en-US" dirty="0" smtClean="0"/>
              <a:t>：</a:t>
            </a:r>
            <a:r>
              <a:rPr lang="en-US" altLang="zh-CN" dirty="0" smtClean="0"/>
              <a:t>Grouping by MECE principle: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各</a:t>
            </a:r>
            <a:r>
              <a:rPr lang="zh-CN" altLang="en-US" dirty="0"/>
              <a:t>部分之间相互独立（</a:t>
            </a:r>
            <a:r>
              <a:rPr lang="en-US" altLang="zh-CN" dirty="0"/>
              <a:t>mutually exclusive</a:t>
            </a:r>
            <a:r>
              <a:rPr lang="zh-CN" altLang="en-US" dirty="0"/>
              <a:t>），没有重叠，有排他性</a:t>
            </a:r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所有</a:t>
            </a:r>
            <a:r>
              <a:rPr lang="zh-CN" altLang="en-US" dirty="0"/>
              <a:t>部分完全穷尽</a:t>
            </a:r>
            <a:r>
              <a:rPr lang="en-US" altLang="zh-CN" dirty="0"/>
              <a:t>(collectively exhaustive)</a:t>
            </a:r>
            <a:r>
              <a:rPr lang="zh-CN" altLang="en-US" dirty="0"/>
              <a:t>， 没有</a:t>
            </a:r>
            <a:r>
              <a:rPr lang="zh-CN" altLang="en-US" dirty="0" smtClean="0"/>
              <a:t>遗漏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                       （</a:t>
            </a:r>
            <a:r>
              <a:rPr lang="en-US" altLang="zh-CN" dirty="0" smtClean="0"/>
              <a:t>[</a:t>
            </a:r>
            <a:r>
              <a:rPr lang="zh-CN" altLang="en-US" dirty="0"/>
              <a:t>美</a:t>
            </a:r>
            <a:r>
              <a:rPr lang="en-US" altLang="zh-CN" dirty="0"/>
              <a:t>] </a:t>
            </a:r>
            <a:r>
              <a:rPr lang="zh-CN" altLang="en-US" dirty="0"/>
              <a:t>芭芭拉</a:t>
            </a:r>
            <a:r>
              <a:rPr lang="en-US" altLang="zh-CN" dirty="0"/>
              <a:t>·</a:t>
            </a:r>
            <a:r>
              <a:rPr lang="zh-CN" altLang="en-US" dirty="0"/>
              <a:t>明托 著；汪洱，高愉 译</a:t>
            </a:r>
            <a:r>
              <a:rPr lang="en-US" altLang="zh-CN" dirty="0"/>
              <a:t>.</a:t>
            </a:r>
            <a:r>
              <a:rPr lang="zh-CN" altLang="en-US" dirty="0"/>
              <a:t>金字塔</a:t>
            </a:r>
            <a:r>
              <a:rPr lang="zh-CN" altLang="en-US" dirty="0" smtClean="0"/>
              <a:t>原理）</a:t>
            </a:r>
            <a:endParaRPr lang="en-US" altLang="zh-CN" dirty="0" smtClean="0"/>
          </a:p>
          <a:p>
            <a:pPr marL="0" indent="0" algn="r">
              <a:buNone/>
            </a:pPr>
            <a:r>
              <a:rPr lang="en-US" altLang="zh-CN" dirty="0" smtClean="0"/>
              <a:t>The Pyramid Principle: Logic in Writing and Thinking</a:t>
            </a:r>
          </a:p>
          <a:p>
            <a:pPr marL="0" indent="0" algn="r">
              <a:buNone/>
            </a:pPr>
            <a:r>
              <a:rPr lang="en-US" altLang="zh-CN" dirty="0" smtClean="0"/>
              <a:t>by Barbara </a:t>
            </a:r>
            <a:r>
              <a:rPr lang="en-US" altLang="zh-CN" dirty="0" err="1" smtClean="0"/>
              <a:t>Minto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2689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82244" y="1743656"/>
            <a:ext cx="2736304" cy="79208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论题 </a:t>
            </a:r>
            <a:r>
              <a:rPr lang="en-US" altLang="zh-CN" dirty="0" smtClean="0"/>
              <a:t>Thesis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5806380" y="2535744"/>
            <a:ext cx="0" cy="533216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205980" y="3789040"/>
            <a:ext cx="1944216" cy="8640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论点</a:t>
            </a:r>
            <a:r>
              <a:rPr lang="en-US" altLang="zh-CN" dirty="0" smtClean="0"/>
              <a:t>1</a:t>
            </a:r>
          </a:p>
          <a:p>
            <a:pPr algn="ctr"/>
            <a:r>
              <a:rPr lang="en-US" altLang="zh-CN" dirty="0" smtClean="0"/>
              <a:t>Argument1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3142084" y="3068960"/>
            <a:ext cx="0" cy="648072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106080" y="3068960"/>
            <a:ext cx="5004556" cy="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110636" y="3068960"/>
            <a:ext cx="0" cy="648072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030516" y="3789040"/>
            <a:ext cx="2232248" cy="8640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论点</a:t>
            </a:r>
            <a:r>
              <a:rPr lang="en-US" altLang="zh-CN" dirty="0" smtClean="0"/>
              <a:t>3</a:t>
            </a:r>
          </a:p>
          <a:p>
            <a:pPr algn="ctr"/>
            <a:r>
              <a:rPr lang="en-US" altLang="zh-CN" dirty="0" smtClean="0"/>
              <a:t>Argument3</a:t>
            </a:r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5086300" y="3068960"/>
            <a:ext cx="0" cy="648072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438228" y="3789040"/>
            <a:ext cx="2088232" cy="8640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论点</a:t>
            </a:r>
            <a:r>
              <a:rPr lang="en-US" altLang="zh-CN" dirty="0" smtClean="0"/>
              <a:t>2</a:t>
            </a:r>
          </a:p>
          <a:p>
            <a:pPr algn="ctr"/>
            <a:r>
              <a:rPr lang="en-US" altLang="zh-CN" dirty="0" smtClean="0"/>
              <a:t>Argument2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8021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明确论点之间的关联性（逻辑性，论点之间的</a:t>
            </a:r>
            <a:r>
              <a:rPr lang="en-US" altLang="zh-CN" dirty="0" smtClean="0"/>
              <a:t>MECE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Clear relationship between arguments (logical order, MECE)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23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269876" y="19509"/>
            <a:ext cx="10157354" cy="1397000"/>
          </a:xfrm>
        </p:spPr>
        <p:txBody>
          <a:bodyPr/>
          <a:lstStyle/>
          <a:p>
            <a:endParaRPr lang="zh-CN" dirty="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对资料进行重新审视  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Review materials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2.</a:t>
            </a:r>
            <a:r>
              <a:rPr lang="zh-CN" altLang="en-US" dirty="0" smtClean="0">
                <a:solidFill>
                  <a:srgbClr val="002060"/>
                </a:solidFill>
              </a:rPr>
              <a:t>列出与论题相关的论点 </a:t>
            </a:r>
            <a:r>
              <a:rPr lang="en-US" altLang="zh-CN" dirty="0" smtClean="0">
                <a:solidFill>
                  <a:srgbClr val="002060"/>
                </a:solidFill>
              </a:rPr>
              <a:t>List arguments related to the thesis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3.</a:t>
            </a:r>
            <a:r>
              <a:rPr lang="zh-CN" altLang="en-US" dirty="0" smtClean="0">
                <a:solidFill>
                  <a:srgbClr val="C00000"/>
                </a:solidFill>
              </a:rPr>
              <a:t>列出与论点相关的论据  </a:t>
            </a:r>
            <a:r>
              <a:rPr lang="en-US" altLang="zh-CN" dirty="0" smtClean="0">
                <a:solidFill>
                  <a:srgbClr val="C00000"/>
                </a:solidFill>
              </a:rPr>
              <a:t>List evidence for each argument</a:t>
            </a:r>
          </a:p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解释论据为何支持论点  </a:t>
            </a:r>
            <a:r>
              <a:rPr lang="en-US" altLang="zh-CN" dirty="0" smtClean="0"/>
              <a:t>Explain why evidence supports the argument</a:t>
            </a:r>
          </a:p>
          <a:p>
            <a:pPr marL="0" indent="0"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对矛盾性证据做出解释 </a:t>
            </a:r>
            <a:r>
              <a:rPr lang="en-US" altLang="zh-CN" dirty="0" smtClean="0"/>
              <a:t>Explain contradictory evidence</a:t>
            </a:r>
          </a:p>
          <a:p>
            <a:pPr marL="0" indent="0">
              <a:buNone/>
            </a:pPr>
            <a:r>
              <a:rPr lang="en-US" altLang="zh-CN" dirty="0" smtClean="0"/>
              <a:t>6.</a:t>
            </a:r>
            <a:r>
              <a:rPr lang="zh-CN" altLang="en-US" dirty="0" smtClean="0"/>
              <a:t>概括并得出结论   </a:t>
            </a:r>
            <a:r>
              <a:rPr lang="en-US" altLang="zh-CN" dirty="0" smtClean="0"/>
              <a:t>Summary and conclusion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xmlns="" val="298017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列出与论点相关的</a:t>
            </a:r>
            <a:r>
              <a:rPr lang="zh-CN" altLang="en-US" dirty="0" smtClean="0"/>
              <a:t>论据 </a:t>
            </a:r>
            <a:r>
              <a:rPr lang="en-US" altLang="zh-CN" dirty="0" smtClean="0"/>
              <a:t>List evidence for each argument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用金</a:t>
            </a:r>
            <a:r>
              <a:rPr lang="zh-CN" altLang="en-US" dirty="0"/>
              <a:t>字</a:t>
            </a:r>
            <a:r>
              <a:rPr lang="zh-CN" altLang="en-US" dirty="0" smtClean="0"/>
              <a:t>塔图解论据与论点的关系 </a:t>
            </a:r>
            <a:r>
              <a:rPr lang="en-US" altLang="zh-CN" dirty="0" smtClean="0"/>
              <a:t>Sort out relationship between argument and evidence using pyramid diagram</a:t>
            </a:r>
          </a:p>
          <a:p>
            <a:r>
              <a:rPr lang="zh-CN" altLang="en-US" dirty="0" smtClean="0"/>
              <a:t>用表格整理论点与论据 </a:t>
            </a:r>
            <a:r>
              <a:rPr lang="en-US" altLang="zh-CN" dirty="0" smtClean="0"/>
              <a:t>Organize argument and evidence using a form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5660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>
                <a:solidFill>
                  <a:srgbClr val="374C81"/>
                </a:solidFill>
              </a:rPr>
              <a:t>用</a:t>
            </a:r>
            <a:r>
              <a:rPr lang="zh-CN" altLang="en-US" dirty="0" smtClean="0">
                <a:solidFill>
                  <a:srgbClr val="374C81"/>
                </a:solidFill>
              </a:rPr>
              <a:t>金字塔</a:t>
            </a:r>
            <a:r>
              <a:rPr lang="zh-CN" altLang="en-US" dirty="0">
                <a:solidFill>
                  <a:srgbClr val="374C81"/>
                </a:solidFill>
              </a:rPr>
              <a:t>图解论据与论点的</a:t>
            </a:r>
            <a:r>
              <a:rPr lang="zh-CN" altLang="en-US" dirty="0" smtClean="0">
                <a:solidFill>
                  <a:srgbClr val="374C81"/>
                </a:solidFill>
              </a:rPr>
              <a:t>关系 </a:t>
            </a:r>
            <a:r>
              <a:rPr lang="en-US" altLang="zh-CN" dirty="0" smtClean="0"/>
              <a:t>Sort out relationship between argument and evidence using pyramid diagram</a:t>
            </a:r>
            <a:endParaRPr lang="en-US" altLang="zh-CN" dirty="0" smtClean="0">
              <a:solidFill>
                <a:srgbClr val="374C81"/>
              </a:solidFill>
            </a:endParaRPr>
          </a:p>
          <a:p>
            <a:pPr marL="0" lvl="0" indent="0">
              <a:buNone/>
            </a:pPr>
            <a:r>
              <a:rPr lang="en-US" altLang="zh-CN" dirty="0">
                <a:solidFill>
                  <a:srgbClr val="374C81"/>
                </a:solidFill>
              </a:rPr>
              <a:t> </a:t>
            </a:r>
            <a:r>
              <a:rPr lang="en-US" altLang="zh-CN" dirty="0" smtClean="0">
                <a:solidFill>
                  <a:srgbClr val="374C81"/>
                </a:solidFill>
              </a:rPr>
              <a:t>                                 </a:t>
            </a:r>
            <a:endParaRPr lang="en-US" altLang="zh-CN" dirty="0">
              <a:solidFill>
                <a:srgbClr val="374C81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02324" y="2974035"/>
            <a:ext cx="1872208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论题 </a:t>
            </a:r>
            <a:r>
              <a:rPr lang="en-US" altLang="zh-CN" dirty="0" smtClean="0"/>
              <a:t>Thesis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6238428" y="3622107"/>
            <a:ext cx="0" cy="288032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34172" y="3910139"/>
            <a:ext cx="4608512" cy="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26481" y="3910139"/>
            <a:ext cx="7690" cy="288033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662364" y="3910139"/>
            <a:ext cx="0" cy="288033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542684" y="3910139"/>
            <a:ext cx="0" cy="288033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214092" y="4270180"/>
            <a:ext cx="1292299" cy="50405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论点</a:t>
            </a:r>
            <a:r>
              <a:rPr lang="en-US" altLang="zh-CN" dirty="0" smtClean="0"/>
              <a:t>1</a:t>
            </a:r>
          </a:p>
          <a:p>
            <a:pPr algn="ctr"/>
            <a:r>
              <a:rPr lang="en-US" altLang="zh-CN" sz="1400" dirty="0" smtClean="0"/>
              <a:t>Argument 1</a:t>
            </a:r>
            <a:endParaRPr lang="zh-CN" altLang="en-US" sz="1400" dirty="0"/>
          </a:p>
        </p:txBody>
      </p:sp>
      <p:sp>
        <p:nvSpPr>
          <p:cNvPr id="27" name="矩形 26"/>
          <p:cNvSpPr/>
          <p:nvPr/>
        </p:nvSpPr>
        <p:spPr>
          <a:xfrm>
            <a:off x="5014292" y="4270180"/>
            <a:ext cx="1440160" cy="50405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论点</a:t>
            </a:r>
            <a:r>
              <a:rPr lang="en-US" altLang="zh-CN" dirty="0" smtClean="0"/>
              <a:t>2</a:t>
            </a:r>
          </a:p>
          <a:p>
            <a:pPr algn="ctr"/>
            <a:r>
              <a:rPr lang="en-US" altLang="zh-CN" sz="1400" dirty="0" smtClean="0"/>
              <a:t>Argument2</a:t>
            </a:r>
            <a:endParaRPr lang="zh-CN" altLang="en-US" sz="1400" dirty="0"/>
          </a:p>
        </p:txBody>
      </p:sp>
      <p:sp>
        <p:nvSpPr>
          <p:cNvPr id="28" name="矩形 27"/>
          <p:cNvSpPr/>
          <p:nvPr/>
        </p:nvSpPr>
        <p:spPr>
          <a:xfrm>
            <a:off x="7710507" y="4270179"/>
            <a:ext cx="1552257" cy="5040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论点</a:t>
            </a:r>
            <a:r>
              <a:rPr lang="en-US" altLang="zh-CN" dirty="0" smtClean="0"/>
              <a:t>3</a:t>
            </a:r>
          </a:p>
          <a:p>
            <a:pPr algn="ctr"/>
            <a:r>
              <a:rPr lang="en-US" altLang="zh-CN" sz="1400" dirty="0" smtClean="0"/>
              <a:t>Argument3</a:t>
            </a:r>
            <a:endParaRPr lang="zh-CN" altLang="en-US" sz="1400" dirty="0"/>
          </a:p>
        </p:txBody>
      </p:sp>
      <p:cxnSp>
        <p:nvCxnSpPr>
          <p:cNvPr id="30" name="直接连接符 29"/>
          <p:cNvCxnSpPr>
            <a:stCxn id="26" idx="2"/>
          </p:cNvCxnSpPr>
          <p:nvPr/>
        </p:nvCxnSpPr>
        <p:spPr>
          <a:xfrm flipH="1">
            <a:off x="3860241" y="4774235"/>
            <a:ext cx="1" cy="363488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397705" y="5167344"/>
            <a:ext cx="2360735" cy="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349996" y="5137723"/>
            <a:ext cx="0" cy="356592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358108" y="5167344"/>
            <a:ext cx="0" cy="254963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758440" y="5230146"/>
            <a:ext cx="0" cy="254963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27" idx="2"/>
          </p:cNvCxnSpPr>
          <p:nvPr/>
        </p:nvCxnSpPr>
        <p:spPr>
          <a:xfrm>
            <a:off x="5734372" y="4774235"/>
            <a:ext cx="0" cy="363488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5592719" y="5149882"/>
            <a:ext cx="1296144" cy="29621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958508" y="5127987"/>
            <a:ext cx="0" cy="254963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592719" y="5181132"/>
            <a:ext cx="0" cy="269774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28" idx="2"/>
          </p:cNvCxnSpPr>
          <p:nvPr/>
        </p:nvCxnSpPr>
        <p:spPr>
          <a:xfrm flipH="1">
            <a:off x="8486635" y="4774235"/>
            <a:ext cx="1" cy="363488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314702" y="5134274"/>
            <a:ext cx="1948061" cy="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276106" y="5137723"/>
            <a:ext cx="0" cy="356592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8182644" y="5152533"/>
            <a:ext cx="0" cy="341782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9262763" y="5167344"/>
            <a:ext cx="0" cy="254963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1773932" y="5494315"/>
            <a:ext cx="1080120" cy="5040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证据</a:t>
            </a:r>
            <a:r>
              <a:rPr lang="en-US" altLang="zh-CN" dirty="0" smtClean="0"/>
              <a:t>a</a:t>
            </a:r>
          </a:p>
          <a:p>
            <a:pPr algn="ctr"/>
            <a:r>
              <a:rPr lang="en-US" altLang="zh-CN" sz="1200" dirty="0" err="1" smtClean="0"/>
              <a:t>EvidenceA</a:t>
            </a:r>
            <a:endParaRPr lang="zh-CN" altLang="en-US" sz="1200" dirty="0"/>
          </a:p>
        </p:txBody>
      </p:sp>
      <p:sp>
        <p:nvSpPr>
          <p:cNvPr id="63" name="矩形 62"/>
          <p:cNvSpPr/>
          <p:nvPr/>
        </p:nvSpPr>
        <p:spPr>
          <a:xfrm>
            <a:off x="2998068" y="5523936"/>
            <a:ext cx="1152128" cy="5693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证据</a:t>
            </a:r>
            <a:r>
              <a:rPr lang="en-US" altLang="zh-CN" dirty="0" smtClean="0"/>
              <a:t>b</a:t>
            </a:r>
          </a:p>
          <a:p>
            <a:pPr algn="ctr"/>
            <a:r>
              <a:rPr lang="en-US" altLang="zh-CN" sz="1200" dirty="0" err="1" smtClean="0"/>
              <a:t>EvidenceB</a:t>
            </a:r>
            <a:r>
              <a:rPr lang="en-US" altLang="zh-CN" dirty="0" smtClean="0"/>
              <a:t>       </a:t>
            </a:r>
            <a:endParaRPr lang="zh-CN" altLang="en-US" dirty="0"/>
          </a:p>
        </p:txBody>
      </p:sp>
      <p:sp>
        <p:nvSpPr>
          <p:cNvPr id="64" name="矩形 63"/>
          <p:cNvSpPr/>
          <p:nvPr/>
        </p:nvSpPr>
        <p:spPr>
          <a:xfrm>
            <a:off x="4297311" y="5571494"/>
            <a:ext cx="1152128" cy="50060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证据</a:t>
            </a:r>
            <a:r>
              <a:rPr lang="en-US" altLang="zh-CN" dirty="0" smtClean="0"/>
              <a:t>c</a:t>
            </a:r>
          </a:p>
          <a:p>
            <a:pPr algn="ctr"/>
            <a:r>
              <a:rPr lang="en-US" altLang="zh-CN" sz="1200" dirty="0" err="1" smtClean="0"/>
              <a:t>EvidenceC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66147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7309" y="1701800"/>
            <a:ext cx="9801639" cy="4470400"/>
          </a:xfrm>
        </p:spPr>
        <p:txBody>
          <a:bodyPr/>
          <a:lstStyle/>
          <a:p>
            <a:pPr lvl="0"/>
            <a:r>
              <a:rPr lang="zh-CN" altLang="en-US" dirty="0">
                <a:solidFill>
                  <a:srgbClr val="374C81"/>
                </a:solidFill>
              </a:rPr>
              <a:t>用表格整理论点与</a:t>
            </a:r>
            <a:r>
              <a:rPr lang="zh-CN" altLang="en-US" dirty="0" smtClean="0">
                <a:solidFill>
                  <a:srgbClr val="374C81"/>
                </a:solidFill>
              </a:rPr>
              <a:t>论据 </a:t>
            </a:r>
            <a:r>
              <a:rPr lang="en-US" altLang="zh-CN" dirty="0" smtClean="0">
                <a:solidFill>
                  <a:srgbClr val="374C81"/>
                </a:solidFill>
              </a:rPr>
              <a:t>(</a:t>
            </a:r>
            <a:r>
              <a:rPr lang="zh-CN" altLang="en-US" dirty="0" smtClean="0">
                <a:solidFill>
                  <a:srgbClr val="374C81"/>
                </a:solidFill>
              </a:rPr>
              <a:t>参见</a:t>
            </a:r>
            <a:r>
              <a:rPr lang="en-US" altLang="zh-CN" dirty="0" smtClean="0">
                <a:solidFill>
                  <a:srgbClr val="374C81"/>
                </a:solidFill>
              </a:rPr>
              <a:t>《</a:t>
            </a:r>
            <a:r>
              <a:rPr lang="zh-CN" altLang="en-US" dirty="0" smtClean="0">
                <a:solidFill>
                  <a:srgbClr val="374C81"/>
                </a:solidFill>
              </a:rPr>
              <a:t>论点和论证表</a:t>
            </a:r>
            <a:r>
              <a:rPr lang="en-US" altLang="zh-CN" dirty="0" smtClean="0">
                <a:solidFill>
                  <a:srgbClr val="374C81"/>
                </a:solidFill>
              </a:rPr>
              <a:t>》</a:t>
            </a:r>
            <a:r>
              <a:rPr lang="en-US" altLang="zh-CN" dirty="0" smtClean="0">
                <a:solidFill>
                  <a:srgbClr val="374C81"/>
                </a:solidFill>
              </a:rPr>
              <a:t>)</a:t>
            </a:r>
            <a:endParaRPr lang="en-US" altLang="zh-CN" dirty="0" smtClean="0">
              <a:solidFill>
                <a:srgbClr val="374C81"/>
              </a:solidFill>
            </a:endParaRPr>
          </a:p>
          <a:p>
            <a:pPr lvl="0"/>
            <a:r>
              <a:rPr lang="en-US" altLang="zh-CN" dirty="0" smtClean="0"/>
              <a:t>Organize argument and evidence using a </a:t>
            </a:r>
            <a:r>
              <a:rPr lang="en-US" altLang="zh-CN" dirty="0" smtClean="0"/>
              <a:t>form (see Form of Arguments </a:t>
            </a:r>
            <a:r>
              <a:rPr lang="en-US" altLang="zh-CN" smtClean="0"/>
              <a:t>and Justifications)</a:t>
            </a:r>
            <a:endParaRPr lang="en-US" altLang="zh-CN" dirty="0" smtClean="0">
              <a:solidFill>
                <a:srgbClr val="374C81"/>
              </a:solidFill>
            </a:endParaRPr>
          </a:p>
          <a:p>
            <a:pPr lvl="0"/>
            <a:endParaRPr lang="zh-CN" altLang="en-US" dirty="0">
              <a:solidFill>
                <a:srgbClr val="374C8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3590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269876" y="19509"/>
            <a:ext cx="10157354" cy="1397000"/>
          </a:xfrm>
        </p:spPr>
        <p:txBody>
          <a:bodyPr/>
          <a:lstStyle/>
          <a:p>
            <a:endParaRPr lang="zh-CN" dirty="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对资料进行重新审视  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Review materials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2.</a:t>
            </a:r>
            <a:r>
              <a:rPr lang="zh-CN" altLang="en-US" dirty="0" smtClean="0">
                <a:solidFill>
                  <a:srgbClr val="002060"/>
                </a:solidFill>
              </a:rPr>
              <a:t>列出与论题相关的论点 </a:t>
            </a:r>
            <a:r>
              <a:rPr lang="en-US" altLang="zh-CN" dirty="0" smtClean="0">
                <a:solidFill>
                  <a:srgbClr val="002060"/>
                </a:solidFill>
              </a:rPr>
              <a:t>List arguments related to the thesis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3.</a:t>
            </a:r>
            <a:r>
              <a:rPr lang="zh-CN" altLang="en-US" dirty="0" smtClean="0">
                <a:solidFill>
                  <a:srgbClr val="002060"/>
                </a:solidFill>
              </a:rPr>
              <a:t>列出与论点相关的论据  </a:t>
            </a:r>
            <a:r>
              <a:rPr lang="en-US" altLang="zh-CN" dirty="0" smtClean="0">
                <a:solidFill>
                  <a:srgbClr val="002060"/>
                </a:solidFill>
              </a:rPr>
              <a:t>List evidence for each argument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4.</a:t>
            </a:r>
            <a:r>
              <a:rPr lang="zh-CN" altLang="en-US" dirty="0" smtClean="0">
                <a:solidFill>
                  <a:srgbClr val="C00000"/>
                </a:solidFill>
              </a:rPr>
              <a:t>解释论据为何支持论点  </a:t>
            </a:r>
            <a:r>
              <a:rPr lang="en-US" altLang="zh-CN" dirty="0" smtClean="0">
                <a:solidFill>
                  <a:srgbClr val="C00000"/>
                </a:solidFill>
              </a:rPr>
              <a:t>Explain why evidence supports the argument</a:t>
            </a:r>
          </a:p>
          <a:p>
            <a:pPr marL="0" indent="0"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对矛盾性证据做出解释 </a:t>
            </a:r>
            <a:r>
              <a:rPr lang="en-US" altLang="zh-CN" dirty="0" smtClean="0"/>
              <a:t>Explain contradictory evidence</a:t>
            </a:r>
          </a:p>
          <a:p>
            <a:pPr marL="0" indent="0">
              <a:buNone/>
            </a:pPr>
            <a:r>
              <a:rPr lang="en-US" altLang="zh-CN" dirty="0" smtClean="0"/>
              <a:t>6.</a:t>
            </a:r>
            <a:r>
              <a:rPr lang="zh-CN" altLang="en-US" dirty="0" smtClean="0"/>
              <a:t>概括并得出结论   </a:t>
            </a:r>
            <a:r>
              <a:rPr lang="en-US" altLang="zh-CN" dirty="0" smtClean="0"/>
              <a:t>Summary and conclusion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240458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95000"/>
              </a:lnSpc>
              <a:spcBef>
                <a:spcPts val="1866"/>
              </a:spcBef>
            </a:pPr>
            <a:r>
              <a:rPr lang="en-US" altLang="zh-CN" sz="2400" dirty="0">
                <a:solidFill>
                  <a:srgbClr val="374C81"/>
                </a:solidFill>
                <a:cs typeface="+mn-cs"/>
              </a:rPr>
              <a:t>4.</a:t>
            </a:r>
            <a:r>
              <a:rPr lang="zh-CN" altLang="en-US" sz="2400" dirty="0">
                <a:solidFill>
                  <a:srgbClr val="374C81"/>
                </a:solidFill>
                <a:cs typeface="+mn-cs"/>
              </a:rPr>
              <a:t>解释论据为何支持论点  </a:t>
            </a:r>
            <a:r>
              <a:rPr lang="en-US" altLang="zh-CN" sz="2400" dirty="0">
                <a:solidFill>
                  <a:srgbClr val="374C81"/>
                </a:solidFill>
                <a:cs typeface="+mn-cs"/>
              </a:rPr>
              <a:t>Explain why evidence supports the </a:t>
            </a:r>
            <a:r>
              <a:rPr lang="en-US" altLang="zh-CN" sz="2400" dirty="0" smtClean="0">
                <a:solidFill>
                  <a:srgbClr val="374C81"/>
                </a:solidFill>
                <a:cs typeface="+mn-cs"/>
              </a:rPr>
              <a:t>argument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zh-CN" altLang="en-US" dirty="0" smtClean="0">
                <a:solidFill>
                  <a:srgbClr val="374C81"/>
                </a:solidFill>
              </a:rPr>
              <a:t>针对每个论点：</a:t>
            </a:r>
            <a:r>
              <a:rPr lang="en-US" altLang="zh-CN" dirty="0" smtClean="0">
                <a:solidFill>
                  <a:srgbClr val="374C81"/>
                </a:solidFill>
              </a:rPr>
              <a:t>For each argument:</a:t>
            </a:r>
          </a:p>
          <a:p>
            <a:pPr marL="0" lvl="0" indent="0">
              <a:buNone/>
            </a:pPr>
            <a:r>
              <a:rPr lang="en-US" altLang="zh-CN" dirty="0" smtClean="0">
                <a:solidFill>
                  <a:srgbClr val="374C81"/>
                </a:solidFill>
              </a:rPr>
              <a:t>1</a:t>
            </a:r>
            <a:r>
              <a:rPr lang="zh-CN" altLang="en-US" dirty="0" smtClean="0">
                <a:solidFill>
                  <a:srgbClr val="374C81"/>
                </a:solidFill>
              </a:rPr>
              <a:t>）有哪些论据 </a:t>
            </a:r>
            <a:r>
              <a:rPr lang="en-US" altLang="zh-CN" dirty="0" smtClean="0">
                <a:solidFill>
                  <a:srgbClr val="374C81"/>
                </a:solidFill>
              </a:rPr>
              <a:t>What evidence do you have?</a:t>
            </a:r>
          </a:p>
          <a:p>
            <a:pPr marL="0" lvl="0" indent="0">
              <a:buNone/>
            </a:pPr>
            <a:r>
              <a:rPr lang="en-US" altLang="zh-CN" dirty="0" smtClean="0">
                <a:solidFill>
                  <a:srgbClr val="374C81"/>
                </a:solidFill>
              </a:rPr>
              <a:t>2</a:t>
            </a:r>
            <a:r>
              <a:rPr lang="zh-CN" altLang="en-US" dirty="0" smtClean="0">
                <a:solidFill>
                  <a:srgbClr val="374C81"/>
                </a:solidFill>
              </a:rPr>
              <a:t>）论据是</a:t>
            </a:r>
            <a:r>
              <a:rPr lang="zh-CN" altLang="en-US" dirty="0">
                <a:solidFill>
                  <a:srgbClr val="374C81"/>
                </a:solidFill>
              </a:rPr>
              <a:t>事实性</a:t>
            </a:r>
            <a:r>
              <a:rPr lang="zh-CN" altLang="en-US" dirty="0" smtClean="0">
                <a:solidFill>
                  <a:srgbClr val="374C81"/>
                </a:solidFill>
              </a:rPr>
              <a:t>的还是道理性的 </a:t>
            </a:r>
            <a:r>
              <a:rPr lang="en-US" altLang="zh-CN" dirty="0" smtClean="0">
                <a:solidFill>
                  <a:srgbClr val="374C81"/>
                </a:solidFill>
              </a:rPr>
              <a:t>Are they factual or reasoning?</a:t>
            </a:r>
          </a:p>
          <a:p>
            <a:pPr marL="0" lvl="0" indent="0">
              <a:buNone/>
            </a:pPr>
            <a:r>
              <a:rPr lang="en-US" altLang="zh-CN" dirty="0" smtClean="0">
                <a:solidFill>
                  <a:srgbClr val="374C81"/>
                </a:solidFill>
              </a:rPr>
              <a:t>3</a:t>
            </a:r>
            <a:r>
              <a:rPr lang="zh-CN" altLang="en-US" dirty="0" smtClean="0">
                <a:solidFill>
                  <a:srgbClr val="374C81"/>
                </a:solidFill>
              </a:rPr>
              <a:t>）论据是否可靠（来源可靠吗，引证完整吗）</a:t>
            </a:r>
            <a:r>
              <a:rPr lang="en-US" altLang="zh-CN" dirty="0" smtClean="0">
                <a:solidFill>
                  <a:srgbClr val="374C81"/>
                </a:solidFill>
              </a:rPr>
              <a:t>Are they reliable (from reliable sources, with complete citation)?</a:t>
            </a:r>
          </a:p>
          <a:p>
            <a:pPr marL="0" lvl="0" indent="0">
              <a:buNone/>
            </a:pPr>
            <a:r>
              <a:rPr lang="en-US" altLang="zh-CN" dirty="0" smtClean="0">
                <a:solidFill>
                  <a:srgbClr val="374C81"/>
                </a:solidFill>
              </a:rPr>
              <a:t>4</a:t>
            </a:r>
            <a:r>
              <a:rPr lang="zh-CN" altLang="en-US" dirty="0" smtClean="0">
                <a:solidFill>
                  <a:srgbClr val="374C81"/>
                </a:solidFill>
              </a:rPr>
              <a:t>）论据是否充分（全面吗，丰富吗）</a:t>
            </a:r>
            <a:r>
              <a:rPr lang="en-US" altLang="zh-CN" dirty="0" smtClean="0">
                <a:solidFill>
                  <a:srgbClr val="374C81"/>
                </a:solidFill>
              </a:rPr>
              <a:t>Are they sufficient (comprehensive, rich)?</a:t>
            </a:r>
          </a:p>
          <a:p>
            <a:pPr marL="0" lvl="0" indent="0">
              <a:buNone/>
            </a:pPr>
            <a:r>
              <a:rPr lang="en-US" altLang="zh-CN" dirty="0" smtClean="0">
                <a:solidFill>
                  <a:srgbClr val="374C81"/>
                </a:solidFill>
              </a:rPr>
              <a:t>5</a:t>
            </a:r>
            <a:r>
              <a:rPr lang="zh-CN" altLang="en-US" dirty="0" smtClean="0">
                <a:solidFill>
                  <a:srgbClr val="374C81"/>
                </a:solidFill>
              </a:rPr>
              <a:t>）论据是否有力（权威吗？有共识吗？）</a:t>
            </a:r>
            <a:r>
              <a:rPr lang="en-US" altLang="zh-CN" dirty="0" smtClean="0">
                <a:solidFill>
                  <a:srgbClr val="374C81"/>
                </a:solidFill>
              </a:rPr>
              <a:t>Are they convincing (authoritative? Consensus?)</a:t>
            </a:r>
          </a:p>
          <a:p>
            <a:pPr marL="0" lvl="0" indent="0">
              <a:buNone/>
            </a:pPr>
            <a:r>
              <a:rPr lang="en-US" altLang="zh-CN" dirty="0" smtClean="0">
                <a:solidFill>
                  <a:srgbClr val="374C81"/>
                </a:solidFill>
              </a:rPr>
              <a:t>6</a:t>
            </a:r>
            <a:r>
              <a:rPr lang="zh-CN" altLang="en-US" dirty="0" smtClean="0">
                <a:solidFill>
                  <a:srgbClr val="374C81"/>
                </a:solidFill>
              </a:rPr>
              <a:t>）推理是否逻辑严密 </a:t>
            </a:r>
            <a:r>
              <a:rPr lang="en-US" altLang="zh-CN" dirty="0" smtClean="0">
                <a:solidFill>
                  <a:srgbClr val="374C81"/>
                </a:solidFill>
              </a:rPr>
              <a:t>Is the reasoning process logically rigorous?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1019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论证的形式：</a:t>
            </a:r>
            <a:r>
              <a:rPr lang="en-US" altLang="zh-CN" dirty="0" smtClean="0"/>
              <a:t>Forms of Reasoning:</a:t>
            </a:r>
          </a:p>
          <a:p>
            <a:pPr marL="0" indent="0">
              <a:buNone/>
            </a:pPr>
            <a:r>
              <a:rPr lang="zh-CN" altLang="en-US" dirty="0" smtClean="0"/>
              <a:t>   归纳   从个体推知通则   </a:t>
            </a:r>
            <a:r>
              <a:rPr lang="en-US" altLang="zh-CN" dirty="0" smtClean="0"/>
              <a:t>Induction – Infer general rules from individual cases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演绎</a:t>
            </a:r>
            <a:r>
              <a:rPr lang="en-US" altLang="zh-CN" dirty="0" smtClean="0"/>
              <a:t>   </a:t>
            </a:r>
            <a:r>
              <a:rPr lang="zh-CN" altLang="en-US" dirty="0" smtClean="0"/>
              <a:t>从原则推知个体   </a:t>
            </a:r>
            <a:r>
              <a:rPr lang="en-US" altLang="zh-CN" dirty="0" smtClean="0"/>
              <a:t>Deduction – Infer information about individual case from general rules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zh-CN" altLang="en-US" dirty="0" smtClean="0"/>
              <a:t>类比  </a:t>
            </a:r>
            <a:r>
              <a:rPr lang="zh-CN" altLang="en-US" dirty="0"/>
              <a:t>从个体推知</a:t>
            </a:r>
            <a:r>
              <a:rPr lang="zh-CN" altLang="en-US" dirty="0" smtClean="0"/>
              <a:t>个体   </a:t>
            </a:r>
            <a:r>
              <a:rPr lang="en-US" altLang="zh-CN" dirty="0" smtClean="0"/>
              <a:t>Analogy – Infer information about one case from another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反驳  从论点</a:t>
            </a:r>
            <a:r>
              <a:rPr lang="en-US" altLang="zh-CN" dirty="0" smtClean="0"/>
              <a:t>/</a:t>
            </a:r>
            <a:r>
              <a:rPr lang="zh-CN" altLang="en-US" dirty="0" smtClean="0"/>
              <a:t>论据</a:t>
            </a:r>
            <a:r>
              <a:rPr lang="en-US" altLang="zh-CN" dirty="0" smtClean="0"/>
              <a:t>/</a:t>
            </a:r>
            <a:r>
              <a:rPr lang="zh-CN" altLang="en-US" dirty="0" smtClean="0"/>
              <a:t>论证方法驳倒对方 </a:t>
            </a:r>
            <a:r>
              <a:rPr lang="en-US" altLang="zh-CN" dirty="0" smtClean="0"/>
              <a:t>Rebuttal – Prove the counter argument is a fallacy by finding loopholes about its argument, evidence, or reasoning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78572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269876" y="19509"/>
            <a:ext cx="10157354" cy="1397000"/>
          </a:xfrm>
        </p:spPr>
        <p:txBody>
          <a:bodyPr/>
          <a:lstStyle/>
          <a:p>
            <a:endParaRPr lang="zh-CN" dirty="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1.</a:t>
            </a:r>
            <a:r>
              <a:rPr lang="zh-CN" altLang="en-US" dirty="0" smtClean="0">
                <a:solidFill>
                  <a:srgbClr val="C00000"/>
                </a:solidFill>
              </a:rPr>
              <a:t>对资料进行重新审视  </a:t>
            </a:r>
            <a:r>
              <a:rPr lang="en-US" altLang="zh-CN" dirty="0" smtClean="0">
                <a:solidFill>
                  <a:srgbClr val="C00000"/>
                </a:solidFill>
              </a:rPr>
              <a:t>Review materials</a:t>
            </a:r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列出与论题相关的论点 </a:t>
            </a:r>
            <a:r>
              <a:rPr lang="en-US" altLang="zh-CN" dirty="0" smtClean="0"/>
              <a:t>List arguments related to the thesis</a:t>
            </a:r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列出与论点相关的论据  </a:t>
            </a:r>
            <a:r>
              <a:rPr lang="en-US" altLang="zh-CN" dirty="0" smtClean="0"/>
              <a:t>List evidence for each argument</a:t>
            </a:r>
          </a:p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解释论据为何支持论点  </a:t>
            </a:r>
            <a:r>
              <a:rPr lang="en-US" altLang="zh-CN" dirty="0" smtClean="0"/>
              <a:t>Explain why evidence supports the argument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对矛盾性证据做出解释 </a:t>
            </a:r>
            <a:r>
              <a:rPr lang="en-US" altLang="zh-CN" dirty="0" smtClean="0"/>
              <a:t>Explain contradictory evidence</a:t>
            </a:r>
          </a:p>
          <a:p>
            <a:pPr marL="0" indent="0">
              <a:buNone/>
            </a:pPr>
            <a:r>
              <a:rPr lang="en-US" altLang="zh-CN" dirty="0"/>
              <a:t>6</a:t>
            </a:r>
            <a:r>
              <a:rPr lang="en-US" altLang="zh-CN" dirty="0" smtClean="0"/>
              <a:t>.</a:t>
            </a:r>
            <a:r>
              <a:rPr lang="zh-CN" altLang="en-US" dirty="0" smtClean="0"/>
              <a:t>概括并得出结论   </a:t>
            </a:r>
            <a:r>
              <a:rPr lang="en-US" altLang="zh-CN" dirty="0" smtClean="0"/>
              <a:t>Summary and conclusion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269876" y="19509"/>
            <a:ext cx="10157354" cy="1397000"/>
          </a:xfrm>
        </p:spPr>
        <p:txBody>
          <a:bodyPr/>
          <a:lstStyle/>
          <a:p>
            <a:endParaRPr lang="zh-CN" dirty="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对资料进行重新审视  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Review materials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2.</a:t>
            </a:r>
            <a:r>
              <a:rPr lang="zh-CN" altLang="en-US" dirty="0" smtClean="0">
                <a:solidFill>
                  <a:srgbClr val="002060"/>
                </a:solidFill>
              </a:rPr>
              <a:t>列出与论题相关的论点 </a:t>
            </a:r>
            <a:r>
              <a:rPr lang="en-US" altLang="zh-CN" dirty="0" smtClean="0">
                <a:solidFill>
                  <a:srgbClr val="002060"/>
                </a:solidFill>
              </a:rPr>
              <a:t>List arguments related to the thesis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3.</a:t>
            </a:r>
            <a:r>
              <a:rPr lang="zh-CN" altLang="en-US" dirty="0" smtClean="0">
                <a:solidFill>
                  <a:srgbClr val="002060"/>
                </a:solidFill>
              </a:rPr>
              <a:t>列出与论点相关的论据  </a:t>
            </a:r>
            <a:r>
              <a:rPr lang="en-US" altLang="zh-CN" dirty="0" smtClean="0">
                <a:solidFill>
                  <a:srgbClr val="002060"/>
                </a:solidFill>
              </a:rPr>
              <a:t>List evidence for each argument</a:t>
            </a:r>
          </a:p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解释论据为何支持论点  </a:t>
            </a:r>
            <a:r>
              <a:rPr lang="en-US" altLang="zh-CN" dirty="0" smtClean="0"/>
              <a:t>Explain why evidence supports the argument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5.</a:t>
            </a:r>
            <a:r>
              <a:rPr lang="zh-CN" altLang="en-US" dirty="0" smtClean="0">
                <a:solidFill>
                  <a:srgbClr val="C00000"/>
                </a:solidFill>
              </a:rPr>
              <a:t>对矛盾性证据做出解释 </a:t>
            </a:r>
            <a:r>
              <a:rPr lang="en-US" altLang="zh-CN" dirty="0" smtClean="0">
                <a:solidFill>
                  <a:srgbClr val="C00000"/>
                </a:solidFill>
              </a:rPr>
              <a:t>Explain contradictory evidence</a:t>
            </a:r>
          </a:p>
          <a:p>
            <a:pPr marL="0" indent="0">
              <a:buNone/>
            </a:pPr>
            <a:r>
              <a:rPr lang="en-US" altLang="zh-CN" dirty="0" smtClean="0"/>
              <a:t>6.</a:t>
            </a:r>
            <a:r>
              <a:rPr lang="zh-CN" altLang="en-US" dirty="0" smtClean="0"/>
              <a:t>概括并得出结论   </a:t>
            </a:r>
            <a:r>
              <a:rPr lang="en-US" altLang="zh-CN" dirty="0" smtClean="0"/>
              <a:t>Summary and conclusion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xmlns="" val="17962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95000"/>
              </a:lnSpc>
              <a:spcBef>
                <a:spcPts val="1866"/>
              </a:spcBef>
            </a:pPr>
            <a:r>
              <a:rPr lang="en-US" altLang="zh-CN" sz="2400" dirty="0">
                <a:solidFill>
                  <a:srgbClr val="374C81"/>
                </a:solidFill>
                <a:cs typeface="+mn-cs"/>
              </a:rPr>
              <a:t>5.</a:t>
            </a:r>
            <a:r>
              <a:rPr lang="zh-CN" altLang="en-US" sz="2400" dirty="0">
                <a:solidFill>
                  <a:srgbClr val="374C81"/>
                </a:solidFill>
                <a:cs typeface="+mn-cs"/>
              </a:rPr>
              <a:t>对矛盾性证据做出解释 </a:t>
            </a:r>
            <a:r>
              <a:rPr lang="en-US" altLang="zh-CN" sz="2400" dirty="0">
                <a:solidFill>
                  <a:srgbClr val="374C81"/>
                </a:solidFill>
                <a:cs typeface="+mn-cs"/>
              </a:rPr>
              <a:t>Explain contradictory </a:t>
            </a:r>
            <a:r>
              <a:rPr lang="en-US" altLang="zh-CN" sz="2400" dirty="0" smtClean="0">
                <a:solidFill>
                  <a:srgbClr val="374C81"/>
                </a:solidFill>
                <a:cs typeface="+mn-cs"/>
              </a:rPr>
              <a:t>evidence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endParaRPr lang="en-US" altLang="zh-CN" dirty="0" smtClean="0"/>
          </a:p>
          <a:p>
            <a:pPr marL="0" lvl="0" indent="0">
              <a:buNone/>
              <a:defRPr/>
            </a:pPr>
            <a:r>
              <a:rPr lang="en-US" altLang="zh-CN" dirty="0" smtClean="0"/>
              <a:t>7</a:t>
            </a:r>
            <a:r>
              <a:rPr lang="zh-CN" altLang="en-US" dirty="0" smtClean="0"/>
              <a:t>）发现破绽：找到矛盾性证据  </a:t>
            </a:r>
            <a:r>
              <a:rPr lang="en-US" altLang="zh-CN" dirty="0" smtClean="0"/>
              <a:t>Search for  loopholes: contradictory evidence</a:t>
            </a:r>
          </a:p>
          <a:p>
            <a:pPr marL="0" lvl="0" indent="0">
              <a:buNone/>
              <a:defRPr/>
            </a:pPr>
            <a:r>
              <a:rPr lang="en-US" altLang="zh-CN" dirty="0" smtClean="0"/>
              <a:t>8</a:t>
            </a:r>
            <a:r>
              <a:rPr lang="zh-CN" altLang="en-US" dirty="0" smtClean="0"/>
              <a:t>）判断矛盾性证据是否真实</a:t>
            </a:r>
            <a:r>
              <a:rPr lang="en-US" altLang="zh-CN" dirty="0" smtClean="0"/>
              <a:t>/</a:t>
            </a:r>
            <a:r>
              <a:rPr lang="zh-CN" altLang="en-US" dirty="0" smtClean="0"/>
              <a:t>合理  </a:t>
            </a:r>
            <a:r>
              <a:rPr lang="en-US" altLang="zh-CN" dirty="0" smtClean="0"/>
              <a:t>Judge whether the evidence is true/reasonable</a:t>
            </a:r>
          </a:p>
          <a:p>
            <a:pPr marL="0" lvl="0" indent="0">
              <a:buNone/>
              <a:defRPr/>
            </a:pPr>
            <a:r>
              <a:rPr lang="en-US" altLang="zh-CN" dirty="0" smtClean="0"/>
              <a:t>9</a:t>
            </a:r>
            <a:r>
              <a:rPr lang="zh-CN" altLang="en-US" dirty="0" smtClean="0"/>
              <a:t>）判断矛盾性证据是否可推断出相反的论点 </a:t>
            </a:r>
            <a:r>
              <a:rPr lang="en-US" altLang="zh-CN" dirty="0" smtClean="0"/>
              <a:t>Judge whether the contradictory evidence can infer a counterargument</a:t>
            </a:r>
          </a:p>
          <a:p>
            <a:pPr marL="0" indent="0">
              <a:buNone/>
              <a:defRPr/>
            </a:pPr>
            <a:r>
              <a:rPr lang="en-US" altLang="zh-CN" dirty="0" smtClean="0"/>
              <a:t>10</a:t>
            </a:r>
            <a:r>
              <a:rPr lang="zh-CN" altLang="en-US" dirty="0" smtClean="0"/>
              <a:t>）若</a:t>
            </a:r>
            <a:r>
              <a:rPr lang="en-US" altLang="zh-CN" dirty="0" smtClean="0"/>
              <a:t>9</a:t>
            </a:r>
            <a:r>
              <a:rPr lang="zh-CN" altLang="en-US" dirty="0" smtClean="0"/>
              <a:t>的答案是</a:t>
            </a:r>
            <a:r>
              <a:rPr lang="en-US" altLang="zh-CN" dirty="0" smtClean="0"/>
              <a:t>yes, </a:t>
            </a:r>
            <a:r>
              <a:rPr lang="zh-CN" altLang="en-US" dirty="0" smtClean="0"/>
              <a:t>则推翻已有论点  </a:t>
            </a:r>
            <a:r>
              <a:rPr lang="en-US" altLang="zh-CN" dirty="0" smtClean="0"/>
              <a:t>If yes, repudiate existing argument </a:t>
            </a:r>
          </a:p>
          <a:p>
            <a:pPr marL="0" indent="0">
              <a:buNone/>
              <a:defRPr/>
            </a:pPr>
            <a:r>
              <a:rPr lang="en-US" altLang="zh-CN" dirty="0" smtClean="0"/>
              <a:t> 11</a:t>
            </a:r>
            <a:r>
              <a:rPr lang="zh-CN" altLang="en-US" dirty="0" smtClean="0"/>
              <a:t>）若</a:t>
            </a:r>
            <a:r>
              <a:rPr lang="en-US" altLang="zh-CN" dirty="0" smtClean="0"/>
              <a:t>9</a:t>
            </a:r>
            <a:r>
              <a:rPr lang="zh-CN" altLang="en-US" dirty="0" smtClean="0"/>
              <a:t>的答案是</a:t>
            </a:r>
            <a:r>
              <a:rPr lang="en-US" altLang="zh-CN" dirty="0" smtClean="0"/>
              <a:t>no, </a:t>
            </a:r>
            <a:r>
              <a:rPr lang="zh-CN" altLang="en-US" dirty="0" smtClean="0"/>
              <a:t>分析矛盾性证据出现的原因</a:t>
            </a:r>
            <a:r>
              <a:rPr lang="en-US" altLang="zh-CN" dirty="0" smtClean="0"/>
              <a:t> If no, analyze the reason why the </a:t>
            </a:r>
          </a:p>
          <a:p>
            <a:pPr marL="0" lvl="0" indent="0">
              <a:buNone/>
              <a:defRPr/>
            </a:pPr>
            <a:r>
              <a:rPr lang="en-US" altLang="zh-CN" dirty="0" smtClean="0"/>
              <a:t>12</a:t>
            </a:r>
            <a:r>
              <a:rPr lang="zh-CN" altLang="en-US" dirty="0" smtClean="0"/>
              <a:t>）解释这些原因  </a:t>
            </a:r>
            <a:r>
              <a:rPr lang="en-US" altLang="zh-CN" dirty="0" smtClean="0"/>
              <a:t>Explain the reasons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1648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5860" y="-459432"/>
            <a:ext cx="10157354" cy="1397000"/>
          </a:xfrm>
        </p:spPr>
        <p:txBody>
          <a:bodyPr/>
          <a:lstStyle/>
          <a:p>
            <a:r>
              <a:rPr lang="zh-CN" altLang="en-US" dirty="0" smtClean="0"/>
              <a:t>例：天祝走马文化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7309" y="1484784"/>
            <a:ext cx="10157354" cy="5373216"/>
          </a:xfrm>
        </p:spPr>
        <p:txBody>
          <a:bodyPr>
            <a:normAutofit fontScale="47500" lnSpcReduction="20000"/>
          </a:bodyPr>
          <a:lstStyle/>
          <a:p>
            <a:pPr marL="0" lvl="1" indent="0">
              <a:spcBef>
                <a:spcPts val="1866"/>
              </a:spcBef>
              <a:buNone/>
            </a:pPr>
            <a:r>
              <a:rPr lang="zh-CN" altLang="en-US" dirty="0" smtClean="0"/>
              <a:t>论点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：天祝驿马传统产业萎缩   </a:t>
            </a:r>
            <a:r>
              <a:rPr lang="en-US" altLang="zh-CN" dirty="0" smtClean="0"/>
              <a:t>Argument: the walking horse industry in </a:t>
            </a:r>
            <a:r>
              <a:rPr lang="en-US" altLang="zh-CN" dirty="0" err="1" smtClean="0"/>
              <a:t>Tianzhu</a:t>
            </a:r>
            <a:r>
              <a:rPr lang="en-US" altLang="zh-CN" dirty="0" smtClean="0"/>
              <a:t> is shrinking</a:t>
            </a:r>
            <a:endParaRPr lang="zh-CN" altLang="en-US" dirty="0" smtClean="0"/>
          </a:p>
          <a:p>
            <a:r>
              <a:rPr lang="zh-CN" altLang="en-US" dirty="0" smtClean="0"/>
              <a:t>证据</a:t>
            </a:r>
            <a:r>
              <a:rPr lang="en-US" altLang="zh-CN" dirty="0" smtClean="0"/>
              <a:t>1  </a:t>
            </a:r>
            <a:r>
              <a:rPr lang="zh-CN" altLang="en-US" dirty="0" smtClean="0"/>
              <a:t>产量少  </a:t>
            </a:r>
            <a:r>
              <a:rPr lang="en-US" altLang="zh-CN" dirty="0" smtClean="0"/>
              <a:t>Evidence 1: The total production is decreasing</a:t>
            </a:r>
          </a:p>
          <a:p>
            <a:r>
              <a:rPr lang="zh-CN" altLang="en-US" dirty="0" smtClean="0"/>
              <a:t>证据</a:t>
            </a:r>
            <a:r>
              <a:rPr lang="en-US" altLang="zh-CN" dirty="0" smtClean="0"/>
              <a:t>2  </a:t>
            </a:r>
            <a:r>
              <a:rPr lang="zh-CN" altLang="en-US" dirty="0" smtClean="0"/>
              <a:t>养殖产区缩小 </a:t>
            </a:r>
            <a:r>
              <a:rPr lang="en-US" altLang="zh-CN" dirty="0" smtClean="0"/>
              <a:t>Evidence 2: The production area is shrinking</a:t>
            </a:r>
            <a:endParaRPr lang="zh-CN" altLang="en-US" dirty="0"/>
          </a:p>
          <a:p>
            <a:r>
              <a:rPr lang="zh-CN" altLang="en-US" dirty="0" smtClean="0"/>
              <a:t>证据</a:t>
            </a:r>
            <a:r>
              <a:rPr lang="en-US" altLang="zh-CN" dirty="0" smtClean="0"/>
              <a:t>3  </a:t>
            </a:r>
            <a:r>
              <a:rPr lang="zh-CN" altLang="en-US" dirty="0" smtClean="0"/>
              <a:t>养殖户减少 （原来的养殖户大多转行了） </a:t>
            </a:r>
            <a:r>
              <a:rPr lang="en-US" altLang="zh-CN" dirty="0" smtClean="0"/>
              <a:t>Evidence 3: # of horse-breeders is decreasing (switch to other lines of work) </a:t>
            </a:r>
          </a:p>
          <a:p>
            <a:r>
              <a:rPr lang="zh-CN" altLang="en-US" dirty="0" smtClean="0"/>
              <a:t>证据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：懂养殖技术的人越来越少  </a:t>
            </a:r>
            <a:r>
              <a:rPr lang="en-US" altLang="zh-CN" dirty="0" smtClean="0"/>
              <a:t>Evidence 4: # of people good at horse breeding is decreasing</a:t>
            </a:r>
            <a:endParaRPr lang="zh-CN" altLang="en-US" dirty="0"/>
          </a:p>
          <a:p>
            <a:r>
              <a:rPr lang="zh-CN" altLang="en-US" dirty="0"/>
              <a:t>如果反例是：证据表明总量不少反而增长，那么论点不成立（</a:t>
            </a:r>
            <a:r>
              <a:rPr lang="en-US" altLang="zh-CN" dirty="0"/>
              <a:t>10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If the contradictory evidence is the total production is increasing , then the argument is false (10)</a:t>
            </a:r>
            <a:endParaRPr lang="zh-CN" altLang="en-US" dirty="0"/>
          </a:p>
          <a:p>
            <a:r>
              <a:rPr lang="zh-CN" altLang="en-US" dirty="0" smtClean="0"/>
              <a:t>如果反例是：</a:t>
            </a:r>
            <a:r>
              <a:rPr lang="zh-CN" altLang="en-US" dirty="0"/>
              <a:t>每个养殖户的产量增加了（是否能说明论点不成立？不能， 因为你不能把你所调查的样本泛化成所有）（</a:t>
            </a:r>
            <a:r>
              <a:rPr lang="en-US" altLang="zh-CN" dirty="0"/>
              <a:t>11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Contradictory evidence: Production of every horse breeder is increasing in the recent years. (Can it infer a counterargument? No, because this doesn’t guarantee that the total production is increasing) (11)</a:t>
            </a:r>
            <a:endParaRPr lang="zh-CN" altLang="en-US" dirty="0" smtClean="0"/>
          </a:p>
          <a:p>
            <a:pPr marL="0" indent="0">
              <a:buNone/>
            </a:pPr>
            <a:r>
              <a:rPr lang="en-US" altLang="zh-CN" dirty="0" smtClean="0"/>
              <a:t>{</a:t>
            </a:r>
            <a:r>
              <a:rPr lang="zh-CN" altLang="en-US" dirty="0" smtClean="0"/>
              <a:t>分析原因</a:t>
            </a:r>
            <a:r>
              <a:rPr lang="zh-CN" altLang="en-US" dirty="0"/>
              <a:t>：养殖户少了，市场需求不变的情况下，需求相对集中，因而养殖户产量增加；或者市场需求增大的情况下，养殖户产量增加（</a:t>
            </a:r>
            <a:r>
              <a:rPr lang="en-US" altLang="zh-CN" dirty="0"/>
              <a:t>12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Reason: The horse breeders are less. So for the same or increasing market demand, the production per household is increasing (12)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进而</a:t>
            </a:r>
            <a:r>
              <a:rPr lang="zh-CN" altLang="en-US" dirty="0"/>
              <a:t>指出尽管产业萎缩，但是市场需求仍在或者增加，找到增加的论据。进而论点重新概括：尽管天祝驿马产业萎缩，但有振兴机会，处在转型</a:t>
            </a:r>
            <a:r>
              <a:rPr lang="zh-CN" altLang="en-US" dirty="0" smtClean="0"/>
              <a:t>期</a:t>
            </a:r>
            <a:r>
              <a:rPr lang="en-US" altLang="zh-CN" dirty="0" smtClean="0"/>
              <a:t>}</a:t>
            </a:r>
          </a:p>
          <a:p>
            <a:pPr marL="0" indent="0">
              <a:buNone/>
            </a:pPr>
            <a:r>
              <a:rPr lang="en-US" altLang="zh-CN" dirty="0" smtClean="0"/>
              <a:t>We then found that though the total production is decreasing, the market demand is increasing in the recent years. We find new evidence, and summarize the argument as: Though the walking horse industry is shrinking, it has opportunity to revive, and it is an important transition period.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7124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269876" y="19509"/>
            <a:ext cx="10157354" cy="1397000"/>
          </a:xfrm>
        </p:spPr>
        <p:txBody>
          <a:bodyPr/>
          <a:lstStyle/>
          <a:p>
            <a:endParaRPr lang="zh-CN" dirty="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对资料进行重新审视  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Review materials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2.</a:t>
            </a:r>
            <a:r>
              <a:rPr lang="zh-CN" altLang="en-US" dirty="0" smtClean="0">
                <a:solidFill>
                  <a:srgbClr val="002060"/>
                </a:solidFill>
              </a:rPr>
              <a:t>列出与论题相关的论点 </a:t>
            </a:r>
            <a:r>
              <a:rPr lang="en-US" altLang="zh-CN" dirty="0" smtClean="0">
                <a:solidFill>
                  <a:srgbClr val="002060"/>
                </a:solidFill>
              </a:rPr>
              <a:t>List arguments related to the thesis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3.</a:t>
            </a:r>
            <a:r>
              <a:rPr lang="zh-CN" altLang="en-US" dirty="0" smtClean="0">
                <a:solidFill>
                  <a:srgbClr val="002060"/>
                </a:solidFill>
              </a:rPr>
              <a:t>列出与论点相关的论据  </a:t>
            </a:r>
            <a:r>
              <a:rPr lang="en-US" altLang="zh-CN" dirty="0" smtClean="0">
                <a:solidFill>
                  <a:srgbClr val="002060"/>
                </a:solidFill>
              </a:rPr>
              <a:t>List evidence for each argument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4.</a:t>
            </a:r>
            <a:r>
              <a:rPr lang="zh-CN" altLang="en-US" dirty="0" smtClean="0">
                <a:solidFill>
                  <a:srgbClr val="002060"/>
                </a:solidFill>
              </a:rPr>
              <a:t>解释论据为何支持论点  </a:t>
            </a:r>
            <a:r>
              <a:rPr lang="en-US" altLang="zh-CN" dirty="0" smtClean="0">
                <a:solidFill>
                  <a:srgbClr val="002060"/>
                </a:solidFill>
              </a:rPr>
              <a:t>Explain why evidence supports the argument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5.</a:t>
            </a:r>
            <a:r>
              <a:rPr lang="zh-CN" altLang="en-US" dirty="0" smtClean="0">
                <a:solidFill>
                  <a:srgbClr val="002060"/>
                </a:solidFill>
              </a:rPr>
              <a:t>对矛盾性证据的解释 </a:t>
            </a:r>
            <a:r>
              <a:rPr lang="en-US" altLang="zh-CN" dirty="0" smtClean="0">
                <a:solidFill>
                  <a:srgbClr val="002060"/>
                </a:solidFill>
              </a:rPr>
              <a:t>Explain contradictory evidence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6.</a:t>
            </a:r>
            <a:r>
              <a:rPr lang="zh-CN" altLang="en-US" dirty="0" smtClean="0">
                <a:solidFill>
                  <a:srgbClr val="C00000"/>
                </a:solidFill>
              </a:rPr>
              <a:t>概括并得出结论   </a:t>
            </a:r>
            <a:r>
              <a:rPr lang="en-US" altLang="zh-CN" dirty="0" smtClean="0">
                <a:solidFill>
                  <a:srgbClr val="C00000"/>
                </a:solidFill>
              </a:rPr>
              <a:t>Summary and conclusion</a:t>
            </a:r>
            <a:endParaRPr lang="zh-CN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82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</a:t>
            </a:r>
            <a:r>
              <a:rPr lang="zh-CN" altLang="en-US" dirty="0"/>
              <a:t>概括并得出</a:t>
            </a:r>
            <a:r>
              <a:rPr lang="zh-CN" altLang="en-US" dirty="0" smtClean="0"/>
              <a:t>结论 </a:t>
            </a:r>
            <a:r>
              <a:rPr lang="en-US" altLang="zh-CN" dirty="0" smtClean="0"/>
              <a:t>Summary and 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自上而下地方式表述你的论点 </a:t>
            </a:r>
            <a:r>
              <a:rPr lang="en-US" altLang="zh-CN" dirty="0" smtClean="0"/>
              <a:t>Present your arguments top-down</a:t>
            </a:r>
          </a:p>
          <a:p>
            <a:r>
              <a:rPr lang="zh-CN" altLang="en-US" dirty="0" smtClean="0"/>
              <a:t>解释</a:t>
            </a:r>
            <a:r>
              <a:rPr lang="zh-CN" altLang="en-US" dirty="0"/>
              <a:t>和</a:t>
            </a:r>
            <a:r>
              <a:rPr lang="zh-CN" altLang="en-US" dirty="0" smtClean="0"/>
              <a:t>证明在</a:t>
            </a:r>
            <a:r>
              <a:rPr lang="zh-CN" altLang="en-US" dirty="0"/>
              <a:t>课题中使用的理论、概念、</a:t>
            </a:r>
            <a:r>
              <a:rPr lang="zh-CN" altLang="en-US" dirty="0" smtClean="0"/>
              <a:t>框架</a:t>
            </a:r>
            <a:r>
              <a:rPr lang="zh-CN" altLang="en-US" dirty="0"/>
              <a:t>或方法是正确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r>
              <a:rPr lang="en-US" altLang="zh-CN" dirty="0" smtClean="0"/>
              <a:t>Explain and prove that the theory, concepts, framework, and methodology you use are correct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4645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 smtClean="0"/>
              <a:t>对资料进行</a:t>
            </a:r>
            <a:r>
              <a:rPr lang="zh-CN" altLang="en-US" dirty="0"/>
              <a:t>重新</a:t>
            </a:r>
            <a:r>
              <a:rPr lang="zh-CN" altLang="en-US" dirty="0" smtClean="0"/>
              <a:t>审视 </a:t>
            </a:r>
            <a:r>
              <a:rPr lang="en-US" altLang="zh-CN" dirty="0" smtClean="0"/>
              <a:t>Review the materials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1.1</a:t>
            </a:r>
            <a:r>
              <a:rPr lang="zh-CN" altLang="en-US" dirty="0" smtClean="0"/>
              <a:t>对待资料的态度 </a:t>
            </a:r>
            <a:r>
              <a:rPr lang="en-US" altLang="zh-CN" dirty="0" smtClean="0"/>
              <a:t>Attitude towards the materials</a:t>
            </a:r>
          </a:p>
          <a:p>
            <a:pPr marL="0" indent="0">
              <a:buNone/>
            </a:pPr>
            <a:r>
              <a:rPr lang="en-US" altLang="zh-CN" dirty="0" smtClean="0"/>
              <a:t>1.2</a:t>
            </a:r>
            <a:r>
              <a:rPr lang="zh-CN" altLang="en-US" dirty="0" smtClean="0"/>
              <a:t>对资料的评价 </a:t>
            </a:r>
            <a:r>
              <a:rPr lang="en-US" altLang="zh-CN" dirty="0" smtClean="0"/>
              <a:t>Evaluating the materials</a:t>
            </a:r>
          </a:p>
          <a:p>
            <a:pPr marL="0" indent="0">
              <a:buNone/>
            </a:pPr>
            <a:r>
              <a:rPr lang="en-US" altLang="zh-CN" dirty="0" smtClean="0"/>
              <a:t>1.3</a:t>
            </a:r>
            <a:r>
              <a:rPr lang="zh-CN" altLang="en-US" dirty="0" smtClean="0"/>
              <a:t>对资料的整理 </a:t>
            </a:r>
            <a:r>
              <a:rPr lang="en-US" altLang="zh-CN" dirty="0" smtClean="0"/>
              <a:t>Organizing the materials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9704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</a:t>
            </a:r>
            <a:r>
              <a:rPr lang="zh-CN" altLang="en-US" dirty="0"/>
              <a:t>对待资料的</a:t>
            </a:r>
            <a:r>
              <a:rPr lang="zh-CN" altLang="en-US" dirty="0" smtClean="0"/>
              <a:t>态度 </a:t>
            </a:r>
            <a:r>
              <a:rPr lang="en-US" altLang="zh-CN" dirty="0" smtClean="0"/>
              <a:t>Attitude towards the materials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竭泽而渔不现实</a:t>
            </a:r>
            <a:r>
              <a:rPr lang="en-US" altLang="zh-CN" dirty="0" smtClean="0"/>
              <a:t>, </a:t>
            </a:r>
            <a:r>
              <a:rPr lang="zh-CN" altLang="en-US" dirty="0" smtClean="0"/>
              <a:t>但别漏了大鱼 </a:t>
            </a:r>
            <a:r>
              <a:rPr lang="en-US" altLang="zh-CN" dirty="0" smtClean="0"/>
              <a:t>Not realistic to drain the pond to catch all the fish but don’t leave out big fish --- </a:t>
            </a:r>
            <a:r>
              <a:rPr lang="zh-CN" altLang="en-US" dirty="0" smtClean="0"/>
              <a:t>穷尽资料不现实，但不能有大的盲区 </a:t>
            </a:r>
            <a:r>
              <a:rPr lang="en-US" altLang="zh-CN" dirty="0" smtClean="0"/>
              <a:t>Not realistic to exhaust all the materials, but can’t have a big blind spot</a:t>
            </a:r>
            <a:endParaRPr lang="en-US" altLang="zh-CN" dirty="0" smtClean="0">
              <a:solidFill>
                <a:schemeClr val="accent6"/>
              </a:solidFill>
            </a:endParaRPr>
          </a:p>
          <a:p>
            <a:r>
              <a:rPr lang="zh-CN" altLang="en-US" dirty="0"/>
              <a:t>扎根理论与框架</a:t>
            </a:r>
            <a:r>
              <a:rPr lang="zh-CN" altLang="en-US" dirty="0" smtClean="0"/>
              <a:t>性选择 </a:t>
            </a:r>
            <a:r>
              <a:rPr lang="en-US" altLang="zh-CN" dirty="0" smtClean="0"/>
              <a:t>Grounded theory </a:t>
            </a:r>
            <a:r>
              <a:rPr lang="en-US" altLang="zh-CN" dirty="0" err="1" smtClean="0"/>
              <a:t>v.s</a:t>
            </a:r>
            <a:r>
              <a:rPr lang="en-US" altLang="zh-CN" dirty="0" smtClean="0"/>
              <a:t>. Finding materials according to a framework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2132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</a:t>
            </a:r>
            <a:r>
              <a:rPr lang="zh-CN" altLang="en-US" dirty="0"/>
              <a:t>对资料的</a:t>
            </a:r>
            <a:r>
              <a:rPr lang="zh-CN" altLang="en-US" dirty="0" smtClean="0"/>
              <a:t>评价 </a:t>
            </a:r>
            <a:r>
              <a:rPr lang="en-US" altLang="zh-CN" dirty="0" smtClean="0"/>
              <a:t>Evaluating materials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zh-CN" dirty="0"/>
              <a:t>是否全面</a:t>
            </a:r>
            <a:r>
              <a:rPr lang="en-US" altLang="zh-CN" dirty="0"/>
              <a:t>  </a:t>
            </a:r>
            <a:r>
              <a:rPr lang="zh-CN" altLang="zh-CN" dirty="0"/>
              <a:t>所有主题覆盖的内容的不同类型资料都掌握了</a:t>
            </a:r>
            <a:r>
              <a:rPr lang="zh-CN" altLang="zh-CN" dirty="0" smtClean="0"/>
              <a:t>吗</a:t>
            </a:r>
            <a:endParaRPr lang="en-US" altLang="zh-CN" dirty="0" smtClean="0"/>
          </a:p>
          <a:p>
            <a:r>
              <a:rPr lang="en-US" altLang="zh-CN" dirty="0" smtClean="0"/>
              <a:t>Comprehensive or not: Cover all aspects of the topic and all types of materials?</a:t>
            </a:r>
            <a:endParaRPr lang="zh-CN" altLang="zh-CN" dirty="0"/>
          </a:p>
          <a:p>
            <a:r>
              <a:rPr lang="en-US" altLang="zh-CN" dirty="0"/>
              <a:t> </a:t>
            </a:r>
            <a:r>
              <a:rPr lang="zh-CN" altLang="zh-CN" dirty="0" smtClean="0"/>
              <a:t>是否</a:t>
            </a:r>
            <a:r>
              <a:rPr lang="zh-CN" altLang="zh-CN" dirty="0"/>
              <a:t>权威</a:t>
            </a:r>
            <a:r>
              <a:rPr lang="en-US" altLang="zh-CN" dirty="0"/>
              <a:t>  </a:t>
            </a:r>
            <a:r>
              <a:rPr lang="zh-CN" altLang="zh-CN" dirty="0"/>
              <a:t>是我能找到的当中最好的吗，是最有代表性的</a:t>
            </a:r>
            <a:r>
              <a:rPr lang="zh-CN" altLang="zh-CN" dirty="0" smtClean="0"/>
              <a:t>吗</a:t>
            </a:r>
            <a:endParaRPr lang="en-US" altLang="zh-CN" dirty="0" smtClean="0"/>
          </a:p>
          <a:p>
            <a:r>
              <a:rPr lang="en-US" altLang="zh-CN" dirty="0" smtClean="0"/>
              <a:t>Authoritative or not: Best of what I can find, most representative?</a:t>
            </a:r>
            <a:endParaRPr lang="zh-CN" altLang="zh-CN" dirty="0"/>
          </a:p>
          <a:p>
            <a:r>
              <a:rPr lang="en-US" altLang="zh-CN" dirty="0"/>
              <a:t> </a:t>
            </a:r>
            <a:r>
              <a:rPr lang="zh-CN" altLang="zh-CN" dirty="0" smtClean="0"/>
              <a:t>是否</a:t>
            </a:r>
            <a:r>
              <a:rPr lang="zh-CN" altLang="zh-CN" dirty="0"/>
              <a:t>适用</a:t>
            </a:r>
            <a:r>
              <a:rPr lang="en-US" altLang="zh-CN" dirty="0"/>
              <a:t>  </a:t>
            </a:r>
            <a:r>
              <a:rPr lang="zh-CN" altLang="en-US" dirty="0" smtClean="0"/>
              <a:t>其中的观点及证据</a:t>
            </a:r>
            <a:r>
              <a:rPr lang="zh-CN" altLang="zh-CN" dirty="0" smtClean="0"/>
              <a:t>能</a:t>
            </a:r>
            <a:r>
              <a:rPr lang="zh-CN" altLang="zh-CN" dirty="0"/>
              <a:t>与论文</a:t>
            </a:r>
            <a:r>
              <a:rPr lang="zh-CN" altLang="zh-CN" dirty="0" smtClean="0"/>
              <a:t>的</a:t>
            </a:r>
            <a:r>
              <a:rPr lang="zh-CN" altLang="en-US" dirty="0" smtClean="0"/>
              <a:t>情境</a:t>
            </a:r>
            <a:r>
              <a:rPr lang="zh-CN" altLang="zh-CN" dirty="0" smtClean="0"/>
              <a:t>关联</a:t>
            </a:r>
            <a:r>
              <a:rPr lang="zh-CN" altLang="zh-CN" dirty="0"/>
              <a:t>起来吗</a:t>
            </a:r>
            <a:r>
              <a:rPr lang="en-US" altLang="zh-CN" dirty="0" smtClean="0"/>
              <a:t>?</a:t>
            </a:r>
          </a:p>
          <a:p>
            <a:r>
              <a:rPr lang="en-US" altLang="zh-CN" dirty="0" smtClean="0"/>
              <a:t>Suitable or not: Arguments and evidence therein very relevant to the context of the research?</a:t>
            </a:r>
            <a:endParaRPr lang="zh-CN" altLang="zh-CN" dirty="0"/>
          </a:p>
          <a:p>
            <a:r>
              <a:rPr lang="en-US" altLang="zh-CN" dirty="0"/>
              <a:t> </a:t>
            </a:r>
            <a:r>
              <a:rPr lang="zh-CN" altLang="zh-CN" dirty="0" smtClean="0"/>
              <a:t>是否</a:t>
            </a:r>
            <a:r>
              <a:rPr lang="zh-CN" altLang="zh-CN" dirty="0"/>
              <a:t>正确</a:t>
            </a:r>
            <a:r>
              <a:rPr lang="en-US" altLang="zh-CN" dirty="0"/>
              <a:t>  </a:t>
            </a:r>
            <a:r>
              <a:rPr lang="zh-CN" altLang="zh-CN" dirty="0"/>
              <a:t>是可靠的吗，是合理的吗</a:t>
            </a:r>
            <a:r>
              <a:rPr lang="zh-CN" altLang="zh-CN" dirty="0" smtClean="0"/>
              <a:t>，</a:t>
            </a:r>
            <a:r>
              <a:rPr lang="zh-CN" altLang="en-US" dirty="0" smtClean="0"/>
              <a:t>与</a:t>
            </a:r>
            <a:r>
              <a:rPr lang="zh-CN" altLang="zh-CN" dirty="0" smtClean="0"/>
              <a:t>我</a:t>
            </a:r>
            <a:r>
              <a:rPr lang="zh-CN" altLang="zh-CN" dirty="0"/>
              <a:t>的观点是一致还是对抗</a:t>
            </a:r>
            <a:r>
              <a:rPr lang="zh-CN" altLang="zh-CN" dirty="0" smtClean="0"/>
              <a:t>的</a:t>
            </a:r>
            <a:endParaRPr lang="en-US" altLang="zh-CN" dirty="0" smtClean="0"/>
          </a:p>
          <a:p>
            <a:r>
              <a:rPr lang="en-US" altLang="zh-CN" dirty="0" smtClean="0"/>
              <a:t>Correct or not: Reliable? Reasonable? Consistent with or conflicting with my view?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9596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1.3</a:t>
            </a:r>
            <a:r>
              <a:rPr lang="zh-CN" altLang="en-US" dirty="0"/>
              <a:t>对资料的</a:t>
            </a:r>
            <a:r>
              <a:rPr lang="zh-CN" altLang="en-US" dirty="0" smtClean="0"/>
              <a:t>整理 </a:t>
            </a:r>
            <a:r>
              <a:rPr lang="en-US" altLang="zh-CN" dirty="0" smtClean="0"/>
              <a:t>Organizing the materials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7788" y="1701800"/>
            <a:ext cx="5544616" cy="4470400"/>
          </a:xfrm>
        </p:spPr>
        <p:txBody>
          <a:bodyPr>
            <a:normAutofit fontScale="85000" lnSpcReduction="20000"/>
          </a:bodyPr>
          <a:lstStyle/>
          <a:p>
            <a:r>
              <a:rPr lang="zh-CN" altLang="zh-CN" dirty="0"/>
              <a:t>对资料进行</a:t>
            </a:r>
            <a:r>
              <a:rPr lang="zh-CN" altLang="zh-CN" dirty="0" smtClean="0"/>
              <a:t>分层</a:t>
            </a:r>
            <a:r>
              <a:rPr lang="en-US" altLang="zh-CN" dirty="0" smtClean="0"/>
              <a:t>  By Type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zh-CN" altLang="zh-CN" dirty="0" smtClean="0"/>
              <a:t>概念性</a:t>
            </a:r>
            <a:r>
              <a:rPr lang="zh-CN" altLang="zh-CN" dirty="0"/>
              <a:t>的（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词条</a:t>
            </a:r>
            <a:r>
              <a:rPr lang="zh-CN" altLang="zh-CN" dirty="0" smtClean="0"/>
              <a:t>）</a:t>
            </a:r>
            <a:r>
              <a:rPr lang="en-US" altLang="zh-CN" dirty="0" smtClean="0"/>
              <a:t>Concepts (encyclopedia entry)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zh-CN" dirty="0" smtClean="0"/>
              <a:t>观点</a:t>
            </a:r>
            <a:r>
              <a:rPr lang="zh-CN" altLang="zh-CN" dirty="0"/>
              <a:t>性的（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学术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论文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、专著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Viewpoints (academic papers and books)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zh-CN" dirty="0" smtClean="0"/>
              <a:t>原始</a:t>
            </a:r>
            <a:r>
              <a:rPr lang="zh-CN" altLang="zh-CN" dirty="0"/>
              <a:t>论据性的</a:t>
            </a:r>
            <a:r>
              <a:rPr lang="zh-CN" altLang="zh-CN" dirty="0" smtClean="0"/>
              <a:t>（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档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案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，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田野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笔记，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日记、文件、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博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客，通讯，访谈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Primary evidence (archive, field notes, diary, documents, blog, newsletter, interview)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zh-CN" dirty="0" smtClean="0"/>
              <a:t>事实</a:t>
            </a:r>
            <a:r>
              <a:rPr lang="zh-CN" altLang="zh-CN" dirty="0"/>
              <a:t>性的（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报道，案例，调研结果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Facts (news report, cases, survey results)</a:t>
            </a:r>
          </a:p>
          <a:p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对资料内容进行</a:t>
            </a:r>
            <a:r>
              <a:rPr lang="zh-CN" altLang="en-US" dirty="0" smtClean="0"/>
              <a:t>分类  </a:t>
            </a:r>
            <a:r>
              <a:rPr lang="en-US" altLang="zh-CN" dirty="0" smtClean="0"/>
              <a:t>By Content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   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按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子主题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分类 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by sub topic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按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相关论点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分类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by related argument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/>
              <a:t>对资料内容进行对比  </a:t>
            </a:r>
            <a:r>
              <a:rPr lang="en-US" altLang="zh-CN" dirty="0" smtClean="0"/>
              <a:t>Comparing the materials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 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相似文献的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对比 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between materials with similar contents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相似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观点的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对比 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between materials with similar arguments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1429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269876" y="19509"/>
            <a:ext cx="10157354" cy="1397000"/>
          </a:xfrm>
        </p:spPr>
        <p:txBody>
          <a:bodyPr/>
          <a:lstStyle/>
          <a:p>
            <a:endParaRPr lang="zh-CN" dirty="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对资料进行重新审视  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Review materials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2.</a:t>
            </a:r>
            <a:r>
              <a:rPr lang="zh-CN" altLang="en-US" dirty="0" smtClean="0">
                <a:solidFill>
                  <a:srgbClr val="C00000"/>
                </a:solidFill>
              </a:rPr>
              <a:t>列出与论题相关的论点 </a:t>
            </a:r>
            <a:r>
              <a:rPr lang="en-US" altLang="zh-CN" dirty="0" smtClean="0">
                <a:solidFill>
                  <a:srgbClr val="C00000"/>
                </a:solidFill>
              </a:rPr>
              <a:t>List arguments related to the thesis</a:t>
            </a:r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列出与论点相关的论据  </a:t>
            </a:r>
            <a:r>
              <a:rPr lang="en-US" altLang="zh-CN" dirty="0" smtClean="0"/>
              <a:t>List evidence for each argument</a:t>
            </a:r>
          </a:p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解释论据为何支持论点  </a:t>
            </a:r>
            <a:r>
              <a:rPr lang="en-US" altLang="zh-CN" dirty="0" smtClean="0"/>
              <a:t>Explain why evidence supports the argument</a:t>
            </a:r>
          </a:p>
          <a:p>
            <a:pPr marL="0" indent="0"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对矛盾性证据做出解释 </a:t>
            </a:r>
            <a:r>
              <a:rPr lang="en-US" altLang="zh-CN" dirty="0" smtClean="0"/>
              <a:t>Explain contradictory evidence</a:t>
            </a:r>
          </a:p>
          <a:p>
            <a:pPr marL="0" indent="0">
              <a:buNone/>
            </a:pPr>
            <a:r>
              <a:rPr lang="en-US" altLang="zh-CN" dirty="0" smtClean="0"/>
              <a:t>6.</a:t>
            </a:r>
            <a:r>
              <a:rPr lang="zh-CN" altLang="en-US" dirty="0" smtClean="0"/>
              <a:t>概括并得出结论   </a:t>
            </a:r>
            <a:r>
              <a:rPr lang="en-US" altLang="zh-CN" dirty="0" smtClean="0"/>
              <a:t>Summary and conclusion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xmlns="" val="204880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列出与论题相关的</a:t>
            </a:r>
            <a:r>
              <a:rPr lang="zh-CN" altLang="en-US" dirty="0" smtClean="0"/>
              <a:t>论点 </a:t>
            </a:r>
            <a:r>
              <a:rPr lang="en-US" altLang="zh-CN" dirty="0" smtClean="0"/>
              <a:t>Listing arguments related to the thesis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金字塔结构：</a:t>
            </a:r>
            <a:r>
              <a:rPr lang="en-US" altLang="zh-CN" dirty="0" smtClean="0"/>
              <a:t>Structure of a pyramid:</a:t>
            </a:r>
          </a:p>
          <a:p>
            <a:pPr marL="0" indent="0">
              <a:buNone/>
            </a:pPr>
            <a:r>
              <a:rPr lang="zh-CN" altLang="en-US" dirty="0" smtClean="0"/>
              <a:t>    自上而下地表达 </a:t>
            </a:r>
            <a:r>
              <a:rPr lang="en-US" altLang="zh-CN" dirty="0" smtClean="0"/>
              <a:t>Top-down presentation</a:t>
            </a:r>
          </a:p>
          <a:p>
            <a:pPr marL="0" indent="0">
              <a:buNone/>
            </a:pPr>
            <a:r>
              <a:rPr lang="zh-CN" altLang="en-US" dirty="0" smtClean="0"/>
              <a:t>    自下而上地思考 </a:t>
            </a:r>
            <a:r>
              <a:rPr lang="en-US" altLang="zh-CN" dirty="0" smtClean="0"/>
              <a:t>Bottom-up thinking</a:t>
            </a:r>
          </a:p>
        </p:txBody>
      </p:sp>
    </p:spTree>
    <p:extLst>
      <p:ext uri="{BB962C8B-B14F-4D97-AF65-F5344CB8AC3E}">
        <p14:creationId xmlns:p14="http://schemas.microsoft.com/office/powerpoint/2010/main" xmlns="" val="236954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66700" algn="just">
              <a:spcAft>
                <a:spcPts val="0"/>
              </a:spcAft>
            </a:pPr>
            <a:r>
              <a:rPr lang="zh-CN" altLang="zh-CN" kern="100" dirty="0">
                <a:latin typeface="Calibri"/>
                <a:ea typeface="宋体" panose="02010600030101010101" pitchFamily="2" charset="-122"/>
                <a:cs typeface="Times New Roman" panose="02020603050405020304" pitchFamily="18" charset="0"/>
              </a:rPr>
              <a:t>纵向（上层概括下层</a:t>
            </a:r>
            <a:r>
              <a:rPr lang="zh-CN" altLang="zh-CN" kern="100" dirty="0" smtClean="0">
                <a:latin typeface="Calibri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kern="100" dirty="0" smtClean="0">
                <a:latin typeface="Calibri"/>
                <a:ea typeface="宋体" panose="02010600030101010101" pitchFamily="2" charset="-122"/>
                <a:cs typeface="Times New Roman" panose="02020603050405020304" pitchFamily="18" charset="0"/>
              </a:rPr>
              <a:t>Vertical (superset-subset across layers)</a:t>
            </a:r>
            <a:endParaRPr lang="zh-CN" altLang="zh-CN" kern="100" dirty="0">
              <a:latin typeface="Calibri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zh-CN" altLang="zh-CN" kern="100" dirty="0">
                <a:latin typeface="Calibri"/>
                <a:ea typeface="宋体" panose="02010600030101010101" pitchFamily="2" charset="-122"/>
                <a:cs typeface="Times New Roman" panose="02020603050405020304" pitchFamily="18" charset="0"/>
              </a:rPr>
              <a:t>横向（每组中的思想属于同一逻辑</a:t>
            </a:r>
            <a:r>
              <a:rPr lang="zh-CN" altLang="zh-CN" kern="100" dirty="0" smtClean="0">
                <a:latin typeface="Calibri"/>
                <a:ea typeface="宋体" panose="02010600030101010101" pitchFamily="2" charset="-122"/>
                <a:cs typeface="Times New Roman" panose="02020603050405020304" pitchFamily="18" charset="0"/>
              </a:rPr>
              <a:t>范畴</a:t>
            </a:r>
            <a:r>
              <a:rPr lang="zh-CN" altLang="en-US" kern="100" dirty="0" smtClean="0">
                <a:latin typeface="Calibri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zh-CN" altLang="zh-CN" kern="100" dirty="0" smtClean="0">
                <a:latin typeface="Calibri"/>
                <a:ea typeface="宋体" panose="02010600030101010101" pitchFamily="2" charset="-122"/>
                <a:cs typeface="Times New Roman" panose="02020603050405020304" pitchFamily="18" charset="0"/>
              </a:rPr>
              <a:t>按</a:t>
            </a:r>
            <a:r>
              <a:rPr lang="zh-CN" altLang="zh-CN" kern="100" dirty="0">
                <a:latin typeface="Calibri"/>
                <a:ea typeface="宋体" panose="02010600030101010101" pitchFamily="2" charset="-122"/>
                <a:cs typeface="Times New Roman" panose="02020603050405020304" pitchFamily="18" charset="0"/>
              </a:rPr>
              <a:t>逻辑顺序组织</a:t>
            </a:r>
            <a:r>
              <a:rPr lang="zh-CN" altLang="zh-CN" kern="100" dirty="0" smtClean="0">
                <a:latin typeface="Calibri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kern="100" dirty="0" smtClean="0">
              <a:latin typeface="Calibri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kern="100" dirty="0" smtClean="0">
                <a:latin typeface="Calibri"/>
                <a:ea typeface="宋体" panose="02010600030101010101" pitchFamily="2" charset="-122"/>
                <a:cs typeface="Times New Roman" panose="02020603050405020304" pitchFamily="18" charset="0"/>
              </a:rPr>
              <a:t>Lateral (items belonging to the same domain and sorted in logical order)</a:t>
            </a:r>
          </a:p>
          <a:p>
            <a:pPr indent="0" algn="just">
              <a:spcAft>
                <a:spcPts val="0"/>
              </a:spcAft>
              <a:buNone/>
            </a:pPr>
            <a:endParaRPr lang="en-US" altLang="zh-CN" kern="100" dirty="0">
              <a:latin typeface="Calibri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201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蓝色书架演示文稿（宽屏）</Template>
  <TotalTime>0</TotalTime>
  <Words>1897</Words>
  <Application>Microsoft Office PowerPoint</Application>
  <PresentationFormat>自定义</PresentationFormat>
  <Paragraphs>160</Paragraphs>
  <Slides>24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Books_16x9</vt:lpstr>
      <vt:lpstr>模块7 如何利用资料对论题进行论证分析 Module 7 How to create argument and justifications using materials found</vt:lpstr>
      <vt:lpstr>幻灯片 2</vt:lpstr>
      <vt:lpstr>1. 对资料进行重新审视 Review the materials</vt:lpstr>
      <vt:lpstr>1.1对待资料的态度 Attitude towards the materials</vt:lpstr>
      <vt:lpstr>1.2对资料的评价 Evaluating materials</vt:lpstr>
      <vt:lpstr>1.3对资料的整理 Organizing the materials</vt:lpstr>
      <vt:lpstr>幻灯片 7</vt:lpstr>
      <vt:lpstr>2.列出与论题相关的论点 Listing arguments related to the thesis</vt:lpstr>
      <vt:lpstr>幻灯片 9</vt:lpstr>
      <vt:lpstr>幻灯片 10</vt:lpstr>
      <vt:lpstr>幻灯片 11</vt:lpstr>
      <vt:lpstr>幻灯片 12</vt:lpstr>
      <vt:lpstr>幻灯片 13</vt:lpstr>
      <vt:lpstr>3.列出与论点相关的论据 List evidence for each argument</vt:lpstr>
      <vt:lpstr>幻灯片 15</vt:lpstr>
      <vt:lpstr>幻灯片 16</vt:lpstr>
      <vt:lpstr>幻灯片 17</vt:lpstr>
      <vt:lpstr>4.解释论据为何支持论点  Explain why evidence supports the argument</vt:lpstr>
      <vt:lpstr>幻灯片 19</vt:lpstr>
      <vt:lpstr>幻灯片 20</vt:lpstr>
      <vt:lpstr>5.对矛盾性证据做出解释 Explain contradictory evidence</vt:lpstr>
      <vt:lpstr>例：天祝走马文化</vt:lpstr>
      <vt:lpstr>幻灯片 23</vt:lpstr>
      <vt:lpstr>6.概括并得出结论 Summary and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2015-05-27T01:18:25Z</dcterms:created>
  <dcterms:modified xsi:type="dcterms:W3CDTF">2015-06-08T09:34:35Z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